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5"/>
  </p:handoutMasterIdLst>
  <p:sldIdLst>
    <p:sldId id="256" r:id="rId5"/>
    <p:sldId id="257" r:id="rId6"/>
    <p:sldId id="266" r:id="rId7"/>
    <p:sldId id="279" r:id="rId8"/>
    <p:sldId id="286" r:id="rId9"/>
    <p:sldId id="260" r:id="rId10"/>
    <p:sldId id="268" r:id="rId11"/>
    <p:sldId id="262" r:id="rId12"/>
    <p:sldId id="261" r:id="rId13"/>
    <p:sldId id="269" r:id="rId14"/>
    <p:sldId id="285" r:id="rId15"/>
    <p:sldId id="281" r:id="rId16"/>
    <p:sldId id="267" r:id="rId17"/>
    <p:sldId id="263" r:id="rId18"/>
    <p:sldId id="278" r:id="rId19"/>
    <p:sldId id="283" r:id="rId20"/>
    <p:sldId id="282" r:id="rId21"/>
    <p:sldId id="265" r:id="rId22"/>
    <p:sldId id="284" r:id="rId23"/>
    <p:sldId id="280" r:id="rId24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9F8"/>
    <a:srgbClr val="DEE7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58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cky Courtney" userId="9e01e9cf-0928-40d6-836b-37b88f051600" providerId="ADAL" clId="{D08C30DE-C958-4D40-AB64-887F75ED240E}"/>
    <pc:docChg chg="delSld">
      <pc:chgData name="Becky Courtney" userId="9e01e9cf-0928-40d6-836b-37b88f051600" providerId="ADAL" clId="{D08C30DE-C958-4D40-AB64-887F75ED240E}" dt="2026-01-09T15:26:11.362" v="0" actId="2696"/>
      <pc:docMkLst>
        <pc:docMk/>
      </pc:docMkLst>
      <pc:sldChg chg="del">
        <pc:chgData name="Becky Courtney" userId="9e01e9cf-0928-40d6-836b-37b88f051600" providerId="ADAL" clId="{D08C30DE-C958-4D40-AB64-887F75ED240E}" dt="2026-01-09T15:26:11.362" v="0" actId="2696"/>
        <pc:sldMkLst>
          <pc:docMk/>
          <pc:sldMk cId="2235913744" sldId="27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A6C144-673F-4350-B9C8-27F7525D603E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72CED1-9A57-48E8-99F7-600178EA10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0787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3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857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497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4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86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3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22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76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90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01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2D881-225B-4CD7-BC44-EBF6082B1BFB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chaffinch@parkfieldschool.co.uk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parrow@parkfieldschool.co.uk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arkfieldschool.co.uk/children/year-group-pages/year-1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chaffinch@parkfieldschool.co.uk" TargetMode="External"/><Relationship Id="rId2" Type="http://schemas.openxmlformats.org/officeDocument/2006/relationships/hyperlink" Target="mailto:sparrow@parkfieldschool.co.uk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4638203"/>
            <a:ext cx="7772400" cy="1470025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Year 1 Curriculum Evening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71A816-1916-48AC-B6AF-06BC18787A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110" y="1340768"/>
            <a:ext cx="2881777" cy="288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366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Meet the team!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5982308" cy="527102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cs typeface="Segoe UI"/>
              </a:rPr>
              <a:t>  </a:t>
            </a:r>
            <a:r>
              <a:rPr lang="en-GB" sz="2400" dirty="0">
                <a:solidFill>
                  <a:srgbClr val="002060"/>
                </a:solidFill>
                <a:cs typeface="Segoe UI"/>
              </a:rPr>
              <a:t>  Mrs Lefever – Chaffinch class teacher</a:t>
            </a:r>
            <a:endParaRPr lang="en-US" dirty="0"/>
          </a:p>
          <a:p>
            <a:pPr lvl="1">
              <a:buChar char="•"/>
            </a:pPr>
            <a:r>
              <a:rPr lang="en-GB" sz="2400" dirty="0">
                <a:solidFill>
                  <a:srgbClr val="002060"/>
                </a:solidFill>
                <a:cs typeface="Segoe UI"/>
              </a:rPr>
              <a:t>Miss Brooks – Chaffinch learning support assistant</a:t>
            </a:r>
          </a:p>
          <a:p>
            <a:pPr marL="457200" lvl="1" indent="0">
              <a:buNone/>
            </a:pPr>
            <a:endParaRPr lang="en-GB" sz="2400" dirty="0">
              <a:solidFill>
                <a:srgbClr val="002060"/>
              </a:solidFill>
              <a:cs typeface="Segoe UI"/>
            </a:endParaRPr>
          </a:p>
          <a:p>
            <a:pPr marL="457200" lvl="1" indent="0">
              <a:buNone/>
            </a:pPr>
            <a:endParaRPr lang="en-GB" sz="2400" dirty="0">
              <a:solidFill>
                <a:srgbClr val="002060"/>
              </a:solidFill>
              <a:cs typeface="Segoe UI"/>
            </a:endParaRPr>
          </a:p>
          <a:p>
            <a:pPr marL="457200" lvl="1" indent="0">
              <a:buNone/>
            </a:pPr>
            <a:r>
              <a:rPr lang="en-GB" sz="2400" dirty="0">
                <a:solidFill>
                  <a:srgbClr val="002060"/>
                </a:solidFill>
                <a:cs typeface="Segoe UI"/>
              </a:rPr>
              <a:t>Mr Parkes – Sparrow class teacher</a:t>
            </a:r>
          </a:p>
          <a:p>
            <a:pPr lvl="1">
              <a:buChar char="•"/>
            </a:pPr>
            <a:r>
              <a:rPr lang="en-GB" sz="2400" dirty="0">
                <a:solidFill>
                  <a:srgbClr val="002060"/>
                </a:solidFill>
                <a:cs typeface="Segoe UI"/>
              </a:rPr>
              <a:t>Mrs Roller and Mrs Sokolowska – Sparrow learning support assistants</a:t>
            </a:r>
          </a:p>
          <a:p>
            <a:pPr lvl="1">
              <a:buChar char="•"/>
            </a:pPr>
            <a:endParaRPr lang="en-GB" dirty="0">
              <a:solidFill>
                <a:srgbClr val="002060"/>
              </a:solidFill>
              <a:latin typeface="Century Gothic"/>
              <a:cs typeface="Calibri"/>
            </a:endParaRPr>
          </a:p>
          <a:p>
            <a:pPr lvl="1">
              <a:buChar char="•"/>
            </a:pPr>
            <a:endParaRPr lang="en-GB" sz="1050" dirty="0">
              <a:solidFill>
                <a:srgbClr val="002060"/>
              </a:solidFill>
              <a:latin typeface="Century Gothic"/>
              <a:cs typeface="Calibri"/>
            </a:endParaRPr>
          </a:p>
          <a:p>
            <a:pPr marL="457200" lvl="1" indent="0">
              <a:buNone/>
            </a:pPr>
            <a:endParaRPr lang="en-GB" sz="1050" dirty="0">
              <a:solidFill>
                <a:srgbClr val="002060"/>
              </a:solidFill>
              <a:latin typeface="Century Gothic"/>
              <a:cs typeface="Calibri"/>
            </a:endParaRPr>
          </a:p>
          <a:p>
            <a:pPr marL="457200" lvl="1" indent="0">
              <a:buNone/>
            </a:pPr>
            <a:endParaRPr lang="en-GB" sz="1050" dirty="0">
              <a:solidFill>
                <a:srgbClr val="002060"/>
              </a:solidFill>
              <a:latin typeface="Century Gothic"/>
              <a:cs typeface="Calibri"/>
            </a:endParaRPr>
          </a:p>
          <a:p>
            <a:pPr marL="457200" lvl="1" indent="0">
              <a:buNone/>
            </a:pPr>
            <a:endParaRPr lang="en-GB" sz="1050" dirty="0">
              <a:solidFill>
                <a:srgbClr val="002060"/>
              </a:solidFill>
              <a:latin typeface="Century Gothic" pitchFamily="34" charset="0"/>
              <a:cs typeface="Calibri"/>
            </a:endParaRPr>
          </a:p>
          <a:p>
            <a:pPr marL="457200" lvl="1" indent="0">
              <a:buNone/>
            </a:pPr>
            <a:endParaRPr lang="en-GB" sz="1050" dirty="0">
              <a:solidFill>
                <a:srgbClr val="002060"/>
              </a:solidFill>
              <a:latin typeface="Century Gothic" pitchFamily="34" charset="0"/>
              <a:cs typeface="Calibri"/>
            </a:endParaRPr>
          </a:p>
          <a:p>
            <a:pPr marL="457200" lvl="1" indent="0">
              <a:buNone/>
            </a:pPr>
            <a:endParaRPr lang="en-GB" sz="1050" dirty="0">
              <a:solidFill>
                <a:srgbClr val="002060"/>
              </a:solidFill>
              <a:latin typeface="Century Gothic" pitchFamily="34" charset="0"/>
              <a:cs typeface="Calibri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Century Gothic" pitchFamily="34" charset="0"/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015" y="4221088"/>
            <a:ext cx="2373985" cy="1772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824" y="1480305"/>
            <a:ext cx="2373984" cy="2354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71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Structure of the day…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2985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8:45-9:00 Registration 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9:00-9.30 Phonics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9:30-10:30 Morning session (English)</a:t>
            </a: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10:30-10:45 Break time 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10:45-12:20 Mid-morning session (Maths)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12:20-13:20 Lunch 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12:50-15:30 Afternoon session (Foundation)</a:t>
            </a: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Monday morning – Kindness assembly 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Thursday morning – KS1 singing assembly 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Friday morning – Celebration assembly 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93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What does my child need to bring to school?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68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u="sng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Daily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Reading record 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Reading book 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+mj-lt"/>
                <a:cs typeface="Segoe UI"/>
              </a:rPr>
              <a:t>Homework given out on Tuesday. Please return the following Monday.</a:t>
            </a:r>
          </a:p>
          <a:p>
            <a:endParaRPr lang="en-GB" dirty="0">
              <a:solidFill>
                <a:schemeClr val="accent1">
                  <a:lumMod val="50000"/>
                </a:schemeClr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+mj-lt"/>
                <a:cs typeface="Segoe UI"/>
              </a:rPr>
              <a:t>Spelling test every Monday (based on the phonetic sound learnt that week).</a:t>
            </a:r>
            <a:endParaRPr lang="en-GB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endParaRPr lang="en-GB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4920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10418-6437-4FD2-B90E-A1027E9EA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Curriculum Overview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1356F5C-3F52-4EE2-A1E3-40FBC2D96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2475" y="1844823"/>
            <a:ext cx="2598645" cy="41989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0664E8-68E3-41CE-8741-9601EE5012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0747" y="1734323"/>
            <a:ext cx="2842506" cy="44199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511DB9-16C0-4A18-9A4A-F283C58D00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1760996"/>
            <a:ext cx="2979678" cy="42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25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English</a:t>
            </a:r>
            <a:r>
              <a:rPr lang="en-GB" dirty="0">
                <a:cs typeface="Segoe UI" panose="020B0502040204020203" pitchFamily="34" charset="0"/>
              </a:rPr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05418"/>
            <a:ext cx="5544615" cy="531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873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568952" cy="586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567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/>
              </a:rPr>
              <a:t>Reading</a:t>
            </a:r>
            <a:r>
              <a:rPr lang="en-GB" dirty="0">
                <a:solidFill>
                  <a:srgbClr val="002060"/>
                </a:solidFill>
              </a:rPr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9552" y="1484784"/>
            <a:ext cx="360040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We teach reading in small reading sessions and focus on the key reading skills. </a:t>
            </a:r>
            <a:endParaRPr lang="en-GB">
              <a:solidFill>
                <a:srgbClr val="002060"/>
              </a:solidFill>
              <a:latin typeface="+mj-lt"/>
              <a:cs typeface="Segoe UI"/>
            </a:endParaRPr>
          </a:p>
          <a:p>
            <a:endParaRPr lang="en-GB" dirty="0">
              <a:solidFill>
                <a:srgbClr val="002060"/>
              </a:solidFill>
              <a:latin typeface="+mj-lt"/>
              <a:cs typeface="Segoe UI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The children have opportunities to apply the skills taught in follow up activities.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In addition to the above, the children also revise grammar and punctuation or independently read.</a:t>
            </a:r>
            <a:endParaRPr lang="en-GB" b="1" dirty="0">
              <a:solidFill>
                <a:srgbClr val="002060"/>
              </a:solidFill>
              <a:latin typeface="+mj-lt"/>
              <a:cs typeface="Segoe UI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40767"/>
            <a:ext cx="4639478" cy="5351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124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Maths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7584" y="4580786"/>
            <a:ext cx="1875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+mj-lt"/>
              </a:rPr>
              <a:t>Concrete</a:t>
            </a:r>
          </a:p>
          <a:p>
            <a:pPr algn="ctr"/>
            <a:r>
              <a:rPr lang="en-GB" b="1" dirty="0">
                <a:solidFill>
                  <a:srgbClr val="002060"/>
                </a:solidFill>
                <a:latin typeface="+mj-lt"/>
              </a:rPr>
              <a:t>(manipulatives)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49892" y="4571836"/>
            <a:ext cx="1138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+mj-lt"/>
              </a:rPr>
              <a:t>Pictorial</a:t>
            </a:r>
            <a:r>
              <a:rPr lang="en-GB" dirty="0">
                <a:latin typeface="+mj-lt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8416" y="4580786"/>
            <a:ext cx="112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+mj-lt"/>
              </a:rPr>
              <a:t>Abstract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885" y="2212391"/>
            <a:ext cx="3141461" cy="16676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5575" y="2009676"/>
            <a:ext cx="2948930" cy="20730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1839" y="2636912"/>
            <a:ext cx="2124609" cy="98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793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Problem solving &amp; reasoning…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88840"/>
            <a:ext cx="2162596" cy="273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405062"/>
            <a:ext cx="3240360" cy="530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38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F052A-EC19-87DB-1BF5-78FA41D09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ea typeface="Calibri"/>
                <a:cs typeface="Calibri"/>
              </a:rPr>
              <a:t>Year 1 Phonics Screening Check 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4" name="Picture 4" descr="Shape&#10;&#10;Description automatically generated">
            <a:extLst>
              <a:ext uri="{FF2B5EF4-FFF2-40B4-BE49-F238E27FC236}">
                <a16:creationId xmlns:a16="http://schemas.microsoft.com/office/drawing/2014/main" id="{E55B4A2D-DB23-0DFF-1F1F-4E16C4A0C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51342" y="1922867"/>
            <a:ext cx="3142710" cy="4125043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FE0567-966D-67DE-4975-D19B4BD2DE69}"/>
              </a:ext>
            </a:extLst>
          </p:cNvPr>
          <p:cNvSpPr txBox="1"/>
          <p:nvPr/>
        </p:nvSpPr>
        <p:spPr>
          <a:xfrm>
            <a:off x="744681" y="1783772"/>
            <a:ext cx="4104409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ea typeface="Calibri"/>
                <a:cs typeface="Calibri"/>
              </a:rPr>
              <a:t>In June, the majority of children will be statutory tested on their ability to use </a:t>
            </a:r>
            <a:r>
              <a:rPr lang="en-GB">
                <a:solidFill>
                  <a:srgbClr val="002060"/>
                </a:solidFill>
                <a:latin typeface="+mj-lt"/>
                <a:ea typeface="Calibri"/>
                <a:cs typeface="Calibri"/>
              </a:rPr>
              <a:t>their phonics knowledge to help them decode and </a:t>
            </a:r>
            <a:r>
              <a:rPr lang="en-GB" dirty="0">
                <a:solidFill>
                  <a:srgbClr val="002060"/>
                </a:solidFill>
                <a:latin typeface="+mj-lt"/>
                <a:ea typeface="Calibri"/>
                <a:cs typeface="Calibri"/>
              </a:rPr>
              <a:t>read real and nonsense words. </a:t>
            </a:r>
          </a:p>
          <a:p>
            <a:endParaRPr lang="en-GB" dirty="0">
              <a:solidFill>
                <a:srgbClr val="002060"/>
              </a:solidFill>
              <a:latin typeface="+mj-lt"/>
              <a:ea typeface="Calibri"/>
              <a:cs typeface="Calibri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ea typeface="Calibri"/>
                <a:cs typeface="Calibri"/>
              </a:rPr>
              <a:t>They will read 40 words aloud and will be scored by a familiar adult. </a:t>
            </a:r>
          </a:p>
          <a:p>
            <a:endParaRPr lang="en-GB" dirty="0">
              <a:solidFill>
                <a:srgbClr val="002060"/>
              </a:solidFill>
              <a:latin typeface="+mj-lt"/>
              <a:ea typeface="Calibri"/>
              <a:cs typeface="Calibri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ea typeface="Calibri"/>
                <a:cs typeface="Calibri"/>
              </a:rPr>
              <a:t>If they do not pass the test, they have another opportunity to re-take the test in Year 2. </a:t>
            </a:r>
          </a:p>
          <a:p>
            <a:endParaRPr lang="en-GB" dirty="0">
              <a:latin typeface="+mj-lt"/>
              <a:ea typeface="Calibri"/>
              <a:cs typeface="Calibri"/>
            </a:endParaRPr>
          </a:p>
          <a:p>
            <a:endParaRPr lang="en-GB" dirty="0">
              <a:latin typeface="+mj-lt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99260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002060"/>
                </a:solidFill>
                <a:cs typeface="Segoe UI" panose="020B0502040204020203" pitchFamily="34" charset="0"/>
              </a:rPr>
              <a:t>Personal, Social, Health and Economic (PSHE) education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5556" y="1628800"/>
            <a:ext cx="799288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PSHE education became statutory for all schools from September 2020.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This Programme of Study sets out learning opportunities based on three core themes: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Health and wellbeing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How can I stay mentally and physically well?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What happens when I grow and change?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Relationships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Why are families and friendships so important?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How do we respect ourselves and others?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What do safe relationships mean?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Living in the wider world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What does it mean to belong to a community?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What is media literacy and digital resilience?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How can I be a global citizen?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Why does money and work matter?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7974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PE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Your child will be taught P.E on Thursdays.  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Please can children come into school wearing their PE kit. 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Please name all uniform.</a:t>
            </a:r>
          </a:p>
          <a:p>
            <a:r>
              <a:rPr lang="en-US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Check foot size for trainers/daps</a:t>
            </a: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198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Homework expectations</a:t>
            </a:r>
            <a:b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</a:br>
            <a:r>
              <a:rPr lang="en-GB" dirty="0">
                <a:solidFill>
                  <a:srgbClr val="002060"/>
                </a:solidFill>
                <a:cs typeface="Segoe UI" panose="020B0502040204020203" pitchFamily="34" charset="0"/>
              </a:rPr>
              <a:t>“An investment in your child.”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endParaRPr lang="en-GB" b="1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Daily: </a:t>
            </a: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five minutes of reading every night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Weekly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Spellings: 10 spellings for all children/5 spellings for some groups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Arithmetic or English Grammar or Punctuation activity (15 minutes)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Fortnightly: </a:t>
            </a: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Learn number bonds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Additional activities: </a:t>
            </a: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When appropriate we introduce Times Tables Rockstars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+mj-lt"/>
                <a:cs typeface="Segoe UI"/>
              </a:rPr>
              <a:t>Half termly: </a:t>
            </a:r>
            <a:r>
              <a:rPr lang="en-GB" dirty="0">
                <a:solidFill>
                  <a:srgbClr val="002060"/>
                </a:solidFill>
                <a:latin typeface="+mj-lt"/>
                <a:cs typeface="Segoe UI"/>
              </a:rPr>
              <a:t>Homework menu (complete a minimum of 2) 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lnSpc>
                <a:spcPct val="80000"/>
              </a:lnSpc>
              <a:spcBef>
                <a:spcPts val="20"/>
              </a:spcBef>
              <a:buNone/>
            </a:pPr>
            <a:r>
              <a:rPr lang="en-GB" sz="2900" dirty="0">
                <a:solidFill>
                  <a:srgbClr val="002060"/>
                </a:solidFill>
                <a:latin typeface="+mj-lt"/>
                <a:cs typeface="Segoe UI"/>
              </a:rPr>
              <a:t>(Topic, Online Safety, Values, Rights Respecting School and Activity Passport) </a:t>
            </a:r>
            <a:endParaRPr lang="en-GB" sz="2900" dirty="0">
              <a:latin typeface="+mj-lt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984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04663"/>
            <a:ext cx="4104456" cy="61367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16016" y="241388"/>
            <a:ext cx="4248472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The Homework Menu is designed to give children the opportunity to show their talents in other areas of the curriculum, as well as reading, writing and maths. 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Making sure children are safe is our top priority at school, so we do include an online safety task too.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In addition to the above we also include a school value, activity passport and Rights Respecting School task.  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Please try and complete a minimum of two tasks and either bring in what you’ve done or send a picture to the class email. 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  <a:hlinkClick r:id="rId3"/>
              </a:rPr>
              <a:t>chaffinch@parkfieldschool.co.uk</a:t>
            </a:r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  <a:hlinkClick r:id="rId4"/>
              </a:rPr>
              <a:t>sparrow@parkfieldschool.co.uk</a:t>
            </a:r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 </a:t>
            </a:r>
          </a:p>
          <a:p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8334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5554960" cy="5649491"/>
          </a:xfrm>
        </p:spPr>
        <p:txBody>
          <a:bodyPr>
            <a:normAutofit fontScale="62500" lnSpcReduction="20000"/>
          </a:bodyPr>
          <a:lstStyle/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We are a Rights Respecting School and have gained the Gold Award. Children’s voice is important to us and for them to understand that they have rights and to respect. 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There are four key areas of impact for children at a Rights Respecting school; wellbeing, participation, relationships and self-esteem.</a:t>
            </a:r>
          </a:p>
          <a:p>
            <a:endParaRPr lang="en-GB" dirty="0">
              <a:solidFill>
                <a:srgbClr val="002060"/>
              </a:solidFill>
              <a:latin typeface="+mj-lt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The difference that a Rights Respecting School makes goes beyond the school gates, making a positive impact on the whole community.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Children are healthier and happier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Children feel safe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Children have better relationships</a:t>
            </a:r>
          </a:p>
          <a:p>
            <a:r>
              <a:rPr lang="en-GB" dirty="0">
                <a:solidFill>
                  <a:srgbClr val="002060"/>
                </a:solidFill>
                <a:latin typeface="+mj-lt"/>
                <a:cs typeface="Segoe UI" panose="020B0502040204020203" pitchFamily="34" charset="0"/>
              </a:rPr>
              <a:t>Children become active and involved in school life and the wider world</a:t>
            </a:r>
          </a:p>
          <a:p>
            <a:endParaRPr lang="en-GB" dirty="0">
              <a:latin typeface="+mj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232" y="620688"/>
            <a:ext cx="194310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84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0292" y="188640"/>
            <a:ext cx="42557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Activity passport task.</a:t>
            </a:r>
          </a:p>
          <a:p>
            <a:r>
              <a:rPr lang="en-GB" dirty="0"/>
              <a:t>A copy of this will come home with your homework menu.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6806"/>
            <a:ext cx="2847975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292" y="1065579"/>
            <a:ext cx="4032448" cy="577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299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36" y="1412776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2060"/>
                </a:solidFill>
                <a:cs typeface="Segoe UI" panose="020B0502040204020203" pitchFamily="34" charset="0"/>
              </a:rPr>
              <a:t>Year group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16127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https://www.parkfieldschool.co.uk/children/year-group-pages/year-1</a:t>
            </a:r>
            <a:r>
              <a:rPr lang="en-GB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84647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Contact details…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466" y="1600200"/>
            <a:ext cx="9008534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ea typeface="+mn-lt"/>
                <a:cs typeface="+mn-lt"/>
              </a:rPr>
              <a:t>Mr Parkes: </a:t>
            </a:r>
            <a:r>
              <a:rPr lang="en-GB" dirty="0">
                <a:ea typeface="+mn-lt"/>
                <a:cs typeface="+mn-lt"/>
                <a:hlinkClick r:id="rId2"/>
              </a:rPr>
              <a:t>sparrow@parkfieldschool.co.uk</a:t>
            </a:r>
            <a:r>
              <a:rPr lang="en-GB" dirty="0">
                <a:ea typeface="+mn-lt"/>
                <a:cs typeface="+mn-lt"/>
              </a:rPr>
              <a:t> </a:t>
            </a:r>
          </a:p>
          <a:p>
            <a:endParaRPr lang="en-GB" dirty="0">
              <a:solidFill>
                <a:srgbClr val="002060"/>
              </a:solidFill>
              <a:latin typeface="Century Gothic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cs typeface="Calibri"/>
              </a:rPr>
              <a:t>Mrs Lefever: </a:t>
            </a:r>
            <a:r>
              <a:rPr lang="en-GB" dirty="0">
                <a:ea typeface="+mn-lt"/>
                <a:cs typeface="+mn-lt"/>
                <a:hlinkClick r:id="rId3"/>
              </a:rPr>
              <a:t>chaffinch@parkfieldschool.co.uk</a:t>
            </a:r>
            <a:r>
              <a:rPr lang="en-GB" dirty="0">
                <a:ea typeface="+mn-lt"/>
                <a:cs typeface="+mn-lt"/>
              </a:rPr>
              <a:t>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54203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548680"/>
            <a:ext cx="8229600" cy="3730426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+mn-lt"/>
              </a:rPr>
              <a:t>Any questions?</a:t>
            </a:r>
            <a:br>
              <a:rPr lang="en-GB" dirty="0">
                <a:solidFill>
                  <a:srgbClr val="002060"/>
                </a:solidFill>
                <a:latin typeface="+mn-lt"/>
              </a:rPr>
            </a:br>
            <a:r>
              <a:rPr lang="en-GB" dirty="0">
                <a:solidFill>
                  <a:srgbClr val="002060"/>
                </a:solidFill>
                <a:latin typeface="+mn-lt"/>
              </a:rPr>
              <a:t>Please speak with the class teachers if you have any queries or would like further clarification or details of your child’s learning.</a:t>
            </a:r>
            <a:br>
              <a:rPr lang="en-GB" dirty="0">
                <a:solidFill>
                  <a:srgbClr val="002060"/>
                </a:solidFill>
                <a:latin typeface="+mn-lt"/>
              </a:rPr>
            </a:br>
            <a:r>
              <a:rPr lang="en-GB" dirty="0">
                <a:solidFill>
                  <a:srgbClr val="002060"/>
                </a:solidFill>
                <a:latin typeface="+mn-lt"/>
              </a:rPr>
              <a:t>Thank you for your time.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EC635D-3756-4C39-A8DD-70686B0F87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539" y="4725144"/>
            <a:ext cx="1728921" cy="1728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73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winkl SemiBold"/>
        <a:ea typeface=""/>
        <a:cs typeface=""/>
      </a:majorFont>
      <a:minorFont>
        <a:latin typeface="Twinkl Semi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25f226-d08d-4266-ba96-3b11ed3c947a" xsi:nil="true"/>
    <lcf76f155ced4ddcb4097134ff3c332f xmlns="da9962b9-5a2a-4c27-8c1d-88abce1f3c2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3513BEC98A5846B7DCBB064EF0BB32" ma:contentTypeVersion="16" ma:contentTypeDescription="Create a new document." ma:contentTypeScope="" ma:versionID="8dbfd9b8fce71798ffbbf02a7593f6bc">
  <xsd:schema xmlns:xsd="http://www.w3.org/2001/XMLSchema" xmlns:xs="http://www.w3.org/2001/XMLSchema" xmlns:p="http://schemas.microsoft.com/office/2006/metadata/properties" xmlns:ns2="da9962b9-5a2a-4c27-8c1d-88abce1f3c29" xmlns:ns3="d625f226-d08d-4266-ba96-3b11ed3c947a" targetNamespace="http://schemas.microsoft.com/office/2006/metadata/properties" ma:root="true" ma:fieldsID="a1b35f41b4457c1cbb40c9c5572692bc" ns2:_="" ns3:_="">
    <xsd:import namespace="da9962b9-5a2a-4c27-8c1d-88abce1f3c29"/>
    <xsd:import namespace="d625f226-d08d-4266-ba96-3b11ed3c94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9962b9-5a2a-4c27-8c1d-88abce1f3c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858d860-5831-4b8f-8a60-39baed71e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f226-d08d-4266-ba96-3b11ed3c947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a6f973-2131-44ee-98ce-9cc323a6f79e}" ma:internalName="TaxCatchAll" ma:showField="CatchAllData" ma:web="d625f226-d08d-4266-ba96-3b11ed3c94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30BDC2C-FD06-42E4-A24D-F4368CBC17F6}">
  <ds:schemaRefs>
    <ds:schemaRef ds:uri="da9962b9-5a2a-4c27-8c1d-88abce1f3c29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d625f226-d08d-4266-ba96-3b11ed3c947a"/>
  </ds:schemaRefs>
</ds:datastoreItem>
</file>

<file path=customXml/itemProps2.xml><?xml version="1.0" encoding="utf-8"?>
<ds:datastoreItem xmlns:ds="http://schemas.openxmlformats.org/officeDocument/2006/customXml" ds:itemID="{1E61CA2A-9EAF-4709-A9F4-D0F61FFEB8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45C586-1FE8-4BD4-A228-E31B85DEE1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9962b9-5a2a-4c27-8c1d-88abce1f3c29"/>
    <ds:schemaRef ds:uri="d625f226-d08d-4266-ba96-3b11ed3c94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1735</TotalTime>
  <Words>803</Words>
  <Application>Microsoft Office PowerPoint</Application>
  <PresentationFormat>On-screen Show (4:3)</PresentationFormat>
  <Paragraphs>121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Century Gothic</vt:lpstr>
      <vt:lpstr>Segoe UI</vt:lpstr>
      <vt:lpstr>Twinkl SemiBold</vt:lpstr>
      <vt:lpstr>Wingdings</vt:lpstr>
      <vt:lpstr>Office Theme</vt:lpstr>
      <vt:lpstr>Year 1 Curriculum Evening </vt:lpstr>
      <vt:lpstr>Meet the team! </vt:lpstr>
      <vt:lpstr>Structure of the day… </vt:lpstr>
      <vt:lpstr>What does my child need to bring to school? </vt:lpstr>
      <vt:lpstr>Curriculum Overview</vt:lpstr>
      <vt:lpstr>English </vt:lpstr>
      <vt:lpstr>PowerPoint Presentation</vt:lpstr>
      <vt:lpstr>Reading </vt:lpstr>
      <vt:lpstr>Maths </vt:lpstr>
      <vt:lpstr>Problem solving &amp; reasoning… </vt:lpstr>
      <vt:lpstr>Year 1 Phonics Screening Check </vt:lpstr>
      <vt:lpstr>Personal, Social, Health and Economic (PSHE) education</vt:lpstr>
      <vt:lpstr>PE </vt:lpstr>
      <vt:lpstr>Homework expectations “An investment in your child.”</vt:lpstr>
      <vt:lpstr>PowerPoint Presentation</vt:lpstr>
      <vt:lpstr>PowerPoint Presentation</vt:lpstr>
      <vt:lpstr>PowerPoint Presentation</vt:lpstr>
      <vt:lpstr>Year group page</vt:lpstr>
      <vt:lpstr>Contact details…</vt:lpstr>
      <vt:lpstr>Any questions? Please speak with the class teachers if you have any queries or would like further clarification or details of your child’s learning. Thank you for your time.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Curriculum Evening</dc:title>
  <dc:creator>Hollie Bowkett</dc:creator>
  <cp:lastModifiedBy>Becky Courtney</cp:lastModifiedBy>
  <cp:revision>300</cp:revision>
  <cp:lastPrinted>2022-09-02T10:27:50Z</cp:lastPrinted>
  <dcterms:created xsi:type="dcterms:W3CDTF">2019-05-15T06:32:10Z</dcterms:created>
  <dcterms:modified xsi:type="dcterms:W3CDTF">2026-01-09T15:26:15Z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0x010100DC3513BEC98A5846B7DCBB064EF0BB32</vt:lpwstr>
  </property>
  <property fmtid="{D5CDD505-2E9C-101B-9397-08002B2CF9AE}" pid="3" name="MediaServiceImageTags">
    <vt:lpwstr/>
  </property>
</Properties>
</file>