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4"/>
  </p:sldMasterIdLst>
  <p:sldIdLst>
    <p:sldId id="256" r:id="rId5"/>
    <p:sldId id="257" r:id="rId6"/>
    <p:sldId id="266" r:id="rId7"/>
    <p:sldId id="279" r:id="rId8"/>
    <p:sldId id="292" r:id="rId9"/>
    <p:sldId id="260" r:id="rId10"/>
    <p:sldId id="268" r:id="rId11"/>
    <p:sldId id="262" r:id="rId12"/>
    <p:sldId id="261" r:id="rId13"/>
    <p:sldId id="269" r:id="rId14"/>
    <p:sldId id="282" r:id="rId15"/>
    <p:sldId id="284" r:id="rId16"/>
    <p:sldId id="290" r:id="rId17"/>
    <p:sldId id="263" r:id="rId18"/>
    <p:sldId id="278" r:id="rId19"/>
    <p:sldId id="286" r:id="rId20"/>
    <p:sldId id="285" r:id="rId21"/>
    <p:sldId id="264" r:id="rId22"/>
    <p:sldId id="291" r:id="rId23"/>
    <p:sldId id="280" r:id="rId24"/>
    <p:sldId id="271"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1642"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C72D7-34A8-795E-8A00-D7E9941B98EC}"/>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2836A530-85D9-C0E4-67B0-31D999EB05C6}"/>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9175B9-914F-8699-CF5D-44C7756C968A}"/>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5" name="Footer Placeholder 4">
            <a:extLst>
              <a:ext uri="{FF2B5EF4-FFF2-40B4-BE49-F238E27FC236}">
                <a16:creationId xmlns:a16="http://schemas.microsoft.com/office/drawing/2014/main" id="{5BF8D863-5945-860D-A182-CC57CDD6B2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4C7FF9-F931-B212-2902-41C11E00019B}"/>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247262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0CACD-C7D2-39D4-1C7B-3A583C6E5D7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594033-85B9-7680-AC54-B6B91375DD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9C73EF2-73C5-57E1-3419-49B3EF6BF0BB}"/>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5" name="Footer Placeholder 4">
            <a:extLst>
              <a:ext uri="{FF2B5EF4-FFF2-40B4-BE49-F238E27FC236}">
                <a16:creationId xmlns:a16="http://schemas.microsoft.com/office/drawing/2014/main" id="{BD417375-CBAB-45D0-C78A-9444AA5A0E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0B0D0E-C3F8-4D23-2A2B-DC7237A17720}"/>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608499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019B0-A043-C19E-F035-9316AAEA94A7}"/>
              </a:ext>
            </a:extLst>
          </p:cNvPr>
          <p:cNvSpPr>
            <a:spLocks noGrp="1"/>
          </p:cNvSpPr>
          <p:nvPr>
            <p:ph type="title"/>
          </p:nvPr>
        </p:nvSpPr>
        <p:spPr>
          <a:xfrm>
            <a:off x="623887" y="1709738"/>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EEA2568-51F7-EF78-F52A-9968A5DB0D16}"/>
              </a:ext>
            </a:extLst>
          </p:cNvPr>
          <p:cNvSpPr>
            <a:spLocks noGrp="1"/>
          </p:cNvSpPr>
          <p:nvPr>
            <p:ph type="body" idx="1"/>
          </p:nvPr>
        </p:nvSpPr>
        <p:spPr>
          <a:xfrm>
            <a:off x="623887"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3EFF021-21C6-231A-A112-8B662667D398}"/>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5" name="Footer Placeholder 4">
            <a:extLst>
              <a:ext uri="{FF2B5EF4-FFF2-40B4-BE49-F238E27FC236}">
                <a16:creationId xmlns:a16="http://schemas.microsoft.com/office/drawing/2014/main" id="{99A47854-57D1-DBE8-3A29-54DD9CF767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A6EE2B-E73C-8394-EC59-BC9A45F1E3E1}"/>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3818941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F1F4D-5F4B-DB21-60C8-81F1CD1FEA0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1AA236D-47FA-ECA3-7E13-28FDAABFC0E7}"/>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4EFD48-6DF7-9160-7E07-E8ECB462E0CB}"/>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018FD57-96BB-BD89-74D2-84D046BE1E8C}"/>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6" name="Footer Placeholder 5">
            <a:extLst>
              <a:ext uri="{FF2B5EF4-FFF2-40B4-BE49-F238E27FC236}">
                <a16:creationId xmlns:a16="http://schemas.microsoft.com/office/drawing/2014/main" id="{20A99841-6693-0230-3BBC-B9DD31EB42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8627AC-6362-5006-5193-1B037962CBAE}"/>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4227281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B4F2F-2B86-8C61-FAF2-9B92CD646543}"/>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5ABA731-1FB3-1612-7F47-C4EB2BDF85C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4A037A45-1B1C-ADDA-C7E4-806185AC3CA1}"/>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7962BC2-0AD7-6F36-BAE0-D9AC6A0E72B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D14EB39D-7287-2C82-E6AE-241DE177616D}"/>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D147843-C0D0-E579-147C-F27A3DD8FAE8}"/>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8" name="Footer Placeholder 7">
            <a:extLst>
              <a:ext uri="{FF2B5EF4-FFF2-40B4-BE49-F238E27FC236}">
                <a16:creationId xmlns:a16="http://schemas.microsoft.com/office/drawing/2014/main" id="{ED22396D-D641-315D-11A4-DCCBE1B0D18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0D9E5F-5791-DBC5-6C1F-96613FB23A38}"/>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823293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33E99-7944-D6E6-5F52-B9BD5162612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07EA17F-FF5A-E48A-4405-E5432DBC28BE}"/>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4" name="Footer Placeholder 3">
            <a:extLst>
              <a:ext uri="{FF2B5EF4-FFF2-40B4-BE49-F238E27FC236}">
                <a16:creationId xmlns:a16="http://schemas.microsoft.com/office/drawing/2014/main" id="{236E2530-4B4E-CF51-CBA6-3BCF58A7223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99F16C9-CDF3-CAB3-FCB1-83E6EA353510}"/>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963224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8AB1AC-39B8-82B1-4036-BAFD32AA4333}"/>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3" name="Footer Placeholder 2">
            <a:extLst>
              <a:ext uri="{FF2B5EF4-FFF2-40B4-BE49-F238E27FC236}">
                <a16:creationId xmlns:a16="http://schemas.microsoft.com/office/drawing/2014/main" id="{EB1D652F-049E-871A-9A6D-7A53F1CB779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C86CD6-D121-DE81-AA55-0E23A0C86C7C}"/>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100396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A6C2E-6738-5B1D-A967-B32E48CB718F}"/>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7A5301-00B1-2751-C9B6-A9962A44D8B9}"/>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FD90BBF-090B-67B6-8249-FE5567FA79BB}"/>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E778C2B5-8551-BEB7-26B8-E9316798488D}"/>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6" name="Footer Placeholder 5">
            <a:extLst>
              <a:ext uri="{FF2B5EF4-FFF2-40B4-BE49-F238E27FC236}">
                <a16:creationId xmlns:a16="http://schemas.microsoft.com/office/drawing/2014/main" id="{60D348A1-B482-4674-C3F0-593EE59D50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24E26E-9F95-C9E2-15A4-11CD3E2211F0}"/>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3196852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C9B30-EFB2-4A47-6C8D-AB944DAA1D23}"/>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D8A5587-A61D-38F6-5D0F-CDACFDD592E0}"/>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7F3D4DAD-E763-18D2-16F9-3DEB069831A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F63B10DA-63E6-51CE-9C8B-3AA41F3A2DB9}"/>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6" name="Footer Placeholder 5">
            <a:extLst>
              <a:ext uri="{FF2B5EF4-FFF2-40B4-BE49-F238E27FC236}">
                <a16:creationId xmlns:a16="http://schemas.microsoft.com/office/drawing/2014/main" id="{B7B10845-58A8-07E8-6BCA-DE127E0D8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C60711-C12E-481E-2E1B-0CDE253EB6A9}"/>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029522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28CD1-6F73-60BD-9C64-638B573C2C7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693D68F-6168-88B9-549C-2E9553C590E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7A30CC2-2D93-D9D2-E683-25C6DEDB18E8}"/>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5" name="Footer Placeholder 4">
            <a:extLst>
              <a:ext uri="{FF2B5EF4-FFF2-40B4-BE49-F238E27FC236}">
                <a16:creationId xmlns:a16="http://schemas.microsoft.com/office/drawing/2014/main" id="{0FB07A97-00F7-C70C-73A2-F1DEFC6B55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5D3D44-77D1-A249-F990-B67D41E19155}"/>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532233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36335D-11E2-50F5-1271-879F2BC1EF12}"/>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52EFAD6-1E05-0518-2C17-A47AAA2EE416}"/>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2F23D04-87D7-315A-8723-48235E8A92C0}"/>
              </a:ext>
            </a:extLst>
          </p:cNvPr>
          <p:cNvSpPr>
            <a:spLocks noGrp="1"/>
          </p:cNvSpPr>
          <p:nvPr>
            <p:ph type="dt" sz="half" idx="10"/>
          </p:nvPr>
        </p:nvSpPr>
        <p:spPr/>
        <p:txBody>
          <a:bodyPr/>
          <a:lstStyle/>
          <a:p>
            <a:fld id="{46E2D881-225B-4CD7-BC44-EBF6082B1BFB}" type="datetimeFigureOut">
              <a:rPr lang="en-GB" smtClean="0"/>
              <a:t>15/09/2025</a:t>
            </a:fld>
            <a:endParaRPr lang="en-GB"/>
          </a:p>
        </p:txBody>
      </p:sp>
      <p:sp>
        <p:nvSpPr>
          <p:cNvPr id="5" name="Footer Placeholder 4">
            <a:extLst>
              <a:ext uri="{FF2B5EF4-FFF2-40B4-BE49-F238E27FC236}">
                <a16:creationId xmlns:a16="http://schemas.microsoft.com/office/drawing/2014/main" id="{004DE93E-A133-823F-05E9-096BDDA007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BF03AF-4037-1780-ADCA-3ACEF1406F8E}"/>
              </a:ext>
            </a:extLst>
          </p:cNvPr>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704419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7E32C8-2AB4-DCD1-47B0-651AB41E4750}"/>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76807E9-E46B-16CC-7C63-4501F98F427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596FAEE-FAB6-425D-B3FF-F9EEE66976AD}"/>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6E2D881-225B-4CD7-BC44-EBF6082B1BFB}" type="datetimeFigureOut">
              <a:rPr lang="en-GB" smtClean="0"/>
              <a:t>15/09/2025</a:t>
            </a:fld>
            <a:endParaRPr lang="en-GB"/>
          </a:p>
        </p:txBody>
      </p:sp>
      <p:sp>
        <p:nvSpPr>
          <p:cNvPr id="5" name="Footer Placeholder 4">
            <a:extLst>
              <a:ext uri="{FF2B5EF4-FFF2-40B4-BE49-F238E27FC236}">
                <a16:creationId xmlns:a16="http://schemas.microsoft.com/office/drawing/2014/main" id="{C38A5285-9AA3-0092-69F1-ED3F4747AD96}"/>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EF0C005-5A1A-72A7-C9F0-DAA6BE87C43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00F438-B489-462E-890A-2898F896DEAF}" type="slidenum">
              <a:rPr lang="en-GB" smtClean="0"/>
              <a:t>‹#›</a:t>
            </a:fld>
            <a:endParaRPr lang="en-GB"/>
          </a:p>
        </p:txBody>
      </p:sp>
    </p:spTree>
    <p:extLst>
      <p:ext uri="{BB962C8B-B14F-4D97-AF65-F5344CB8AC3E}">
        <p14:creationId xmlns:p14="http://schemas.microsoft.com/office/powerpoint/2010/main" val="23235814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6.png"/><Relationship Id="rId5" Type="http://schemas.microsoft.com/office/2007/relationships/hdphoto" Target="../media/hdphoto1.wdp"/><Relationship Id="rId10" Type="http://schemas.openxmlformats.org/officeDocument/2006/relationships/image" Target="../media/image15.png"/><Relationship Id="rId4" Type="http://schemas.openxmlformats.org/officeDocument/2006/relationships/image" Target="../media/image12.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nightingale@parkfieldschool.co.uk" TargetMode="External"/><Relationship Id="rId2" Type="http://schemas.openxmlformats.org/officeDocument/2006/relationships/hyperlink" Target="mailto:dove@parkfieldschool.co.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solidFill>
                  <a:srgbClr val="002060"/>
                </a:solidFill>
                <a:latin typeface="Century Gothic" pitchFamily="34" charset="0"/>
              </a:rPr>
              <a:t>Year 2 Curriculum Evening </a:t>
            </a:r>
          </a:p>
        </p:txBody>
      </p:sp>
      <p:sp>
        <p:nvSpPr>
          <p:cNvPr id="3" name="Subtitle 2"/>
          <p:cNvSpPr>
            <a:spLocks noGrp="1"/>
          </p:cNvSpPr>
          <p:nvPr>
            <p:ph type="subTitle" idx="1"/>
          </p:nvPr>
        </p:nvSpPr>
        <p:spPr/>
        <p:txBody>
          <a:bodyPr vert="horz" lIns="91440" tIns="45720" rIns="91440" bIns="45720" rtlCol="0" anchor="t">
            <a:normAutofit/>
          </a:bodyPr>
          <a:lstStyle/>
          <a:p>
            <a:r>
              <a:rPr lang="en-GB">
                <a:latin typeface="Century Gothic"/>
              </a:rPr>
              <a:t>2025</a:t>
            </a:r>
            <a:endParaRPr lang="en-GB">
              <a:latin typeface="Century Gothic" pitchFamily="34"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76672"/>
            <a:ext cx="3168352" cy="1828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13668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41403"/>
            <a:ext cx="7886700" cy="1325563"/>
          </a:xfrm>
        </p:spPr>
        <p:txBody>
          <a:bodyPr/>
          <a:lstStyle/>
          <a:p>
            <a:r>
              <a:rPr lang="en-GB">
                <a:solidFill>
                  <a:srgbClr val="002060"/>
                </a:solidFill>
                <a:latin typeface="Segoe UI" panose="020B0502040204020203" pitchFamily="34" charset="0"/>
                <a:cs typeface="Segoe UI" panose="020B0502040204020203" pitchFamily="34" charset="0"/>
              </a:rPr>
              <a:t>Meet the team! </a:t>
            </a:r>
          </a:p>
        </p:txBody>
      </p:sp>
      <p:sp>
        <p:nvSpPr>
          <p:cNvPr id="3" name="Content Placeholder 2"/>
          <p:cNvSpPr>
            <a:spLocks noGrp="1"/>
          </p:cNvSpPr>
          <p:nvPr>
            <p:ph idx="1"/>
          </p:nvPr>
        </p:nvSpPr>
        <p:spPr>
          <a:xfrm>
            <a:off x="431540" y="1253627"/>
            <a:ext cx="5976664" cy="4525963"/>
          </a:xfrm>
        </p:spPr>
        <p:txBody>
          <a:bodyPr vert="horz" lIns="91440" tIns="45720" rIns="91440" bIns="45720" rtlCol="0" anchor="t">
            <a:normAutofit/>
          </a:bodyPr>
          <a:lstStyle/>
          <a:p>
            <a:r>
              <a:rPr lang="en-GB" sz="2600">
                <a:solidFill>
                  <a:srgbClr val="002060"/>
                </a:solidFill>
                <a:latin typeface="Segoe UI"/>
                <a:cs typeface="Segoe UI"/>
              </a:rPr>
              <a:t>Mrs Farley &amp; Mrs </a:t>
            </a:r>
            <a:r>
              <a:rPr lang="en-GB" sz="2600" err="1">
                <a:solidFill>
                  <a:srgbClr val="002060"/>
                </a:solidFill>
                <a:latin typeface="Segoe UI"/>
                <a:cs typeface="Segoe UI"/>
              </a:rPr>
              <a:t>Critchard</a:t>
            </a:r>
            <a:r>
              <a:rPr lang="en-GB" sz="2600">
                <a:solidFill>
                  <a:srgbClr val="002060"/>
                </a:solidFill>
                <a:latin typeface="Segoe UI"/>
                <a:cs typeface="Segoe UI"/>
              </a:rPr>
              <a:t>– Dove class teachers</a:t>
            </a:r>
          </a:p>
          <a:p>
            <a:r>
              <a:rPr lang="en-GB" sz="2600">
                <a:solidFill>
                  <a:srgbClr val="002060"/>
                </a:solidFill>
                <a:latin typeface="Segoe UI"/>
                <a:cs typeface="Segoe UI"/>
              </a:rPr>
              <a:t>Mrs Bamford &amp; Mrs Ball –Nightingale class teachers </a:t>
            </a:r>
            <a:endParaRPr lang="en-GB" sz="2600">
              <a:latin typeface="Segoe UI"/>
              <a:cs typeface="Segoe UI"/>
            </a:endParaRPr>
          </a:p>
          <a:p>
            <a:endParaRPr lang="en-GB" sz="2600">
              <a:solidFill>
                <a:srgbClr val="002060"/>
              </a:solidFill>
              <a:latin typeface="Segoe UI" panose="020B0502040204020203" pitchFamily="34" charset="0"/>
              <a:cs typeface="Segoe UI" panose="020B0502040204020203" pitchFamily="34" charset="0"/>
            </a:endParaRPr>
          </a:p>
          <a:p>
            <a:pPr marL="0" indent="0">
              <a:buNone/>
            </a:pPr>
            <a:r>
              <a:rPr lang="en-GB" sz="2600">
                <a:solidFill>
                  <a:srgbClr val="002060"/>
                </a:solidFill>
                <a:latin typeface="Segoe UI"/>
                <a:cs typeface="Segoe UI"/>
              </a:rPr>
              <a:t>LSA’s</a:t>
            </a:r>
          </a:p>
          <a:p>
            <a:r>
              <a:rPr lang="en-GB" sz="2600">
                <a:solidFill>
                  <a:srgbClr val="002060"/>
                </a:solidFill>
                <a:latin typeface="Segoe UI"/>
                <a:cs typeface="Segoe UI"/>
              </a:rPr>
              <a:t>Dove: Miss Harvey, Mr Brunning &amp; Mrs Denovan-Smith</a:t>
            </a:r>
          </a:p>
          <a:p>
            <a:r>
              <a:rPr lang="en-GB" sz="2600">
                <a:solidFill>
                  <a:srgbClr val="002060"/>
                </a:solidFill>
                <a:latin typeface="Segoe UI"/>
                <a:cs typeface="Segoe UI"/>
              </a:rPr>
              <a:t>Nightingale: Mrs Medhurst &amp; Mrs Musgrave</a:t>
            </a:r>
            <a:endParaRPr lang="en-GB" sz="2600">
              <a:solidFill>
                <a:srgbClr val="002060"/>
              </a:solidFill>
              <a:latin typeface="Segoe UI" panose="020B0502040204020203" pitchFamily="34" charset="0"/>
              <a:cs typeface="Segoe UI" panose="020B0502040204020203" pitchFamily="34" charset="0"/>
            </a:endParaRPr>
          </a:p>
          <a:p>
            <a:endParaRPr lang="en-GB" sz="2600">
              <a:solidFill>
                <a:srgbClr val="002060"/>
              </a:solidFill>
              <a:latin typeface="Century Gothic" pitchFamily="34" charset="0"/>
            </a:endParaRPr>
          </a:p>
          <a:p>
            <a:endParaRPr lang="en-GB" sz="2600">
              <a:solidFill>
                <a:srgbClr val="002060"/>
              </a:solidFill>
              <a:latin typeface="Century Gothic" pitchFamily="34" charset="0"/>
            </a:endParaRPr>
          </a:p>
          <a:p>
            <a:endParaRPr lang="en-GB">
              <a:solidFill>
                <a:srgbClr val="002060"/>
              </a:solidFill>
              <a:latin typeface="Century Gothic" pitchFamily="34" charset="0"/>
            </a:endParaRPr>
          </a:p>
          <a:p>
            <a:endParaRPr lang="en-GB"/>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253627"/>
            <a:ext cx="2592288" cy="224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3753060"/>
            <a:ext cx="2592288" cy="239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3715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Segoe UI" panose="020B0502040204020203" pitchFamily="34" charset="0"/>
                <a:cs typeface="Segoe UI" panose="020B0502040204020203" pitchFamily="34" charset="0"/>
              </a:rPr>
              <a:t>Structure of the day… </a:t>
            </a:r>
          </a:p>
        </p:txBody>
      </p:sp>
      <p:sp>
        <p:nvSpPr>
          <p:cNvPr id="3" name="Content Placeholder 2"/>
          <p:cNvSpPr>
            <a:spLocks noGrp="1"/>
          </p:cNvSpPr>
          <p:nvPr>
            <p:ph idx="1"/>
          </p:nvPr>
        </p:nvSpPr>
        <p:spPr>
          <a:xfrm>
            <a:off x="628650" y="1473933"/>
            <a:ext cx="7886700" cy="4351338"/>
          </a:xfrm>
        </p:spPr>
        <p:txBody>
          <a:bodyPr vert="horz" lIns="91440" tIns="45720" rIns="91440" bIns="45720" rtlCol="0" anchor="t">
            <a:normAutofit/>
          </a:bodyPr>
          <a:lstStyle/>
          <a:p>
            <a:r>
              <a:rPr lang="en-GB">
                <a:solidFill>
                  <a:srgbClr val="002060"/>
                </a:solidFill>
                <a:latin typeface="Segoe UI"/>
                <a:cs typeface="Segoe UI"/>
              </a:rPr>
              <a:t>8:40-9:00 Registration and morning task</a:t>
            </a:r>
            <a:endParaRPr lang="en-GB">
              <a:solidFill>
                <a:srgbClr val="002060"/>
              </a:solidFill>
              <a:latin typeface="Segoe UI" panose="020B0502040204020203" pitchFamily="34" charset="0"/>
              <a:cs typeface="Segoe UI" panose="020B0502040204020203" pitchFamily="34" charset="0"/>
            </a:endParaRPr>
          </a:p>
          <a:p>
            <a:r>
              <a:rPr lang="en-GB">
                <a:solidFill>
                  <a:srgbClr val="002060"/>
                </a:solidFill>
                <a:latin typeface="Segoe UI"/>
                <a:cs typeface="Segoe UI"/>
              </a:rPr>
              <a:t>9:00-10:45 Morning session (Phonics, handwriting and English)</a:t>
            </a:r>
            <a:endParaRPr lang="en-GB">
              <a:solidFill>
                <a:srgbClr val="002060"/>
              </a:solidFill>
              <a:latin typeface="Segoe UI" panose="020B0502040204020203" pitchFamily="34" charset="0"/>
              <a:cs typeface="Segoe UI" panose="020B0502040204020203" pitchFamily="34" charset="0"/>
            </a:endParaRPr>
          </a:p>
          <a:p>
            <a:r>
              <a:rPr lang="en-GB">
                <a:solidFill>
                  <a:srgbClr val="002060"/>
                </a:solidFill>
                <a:latin typeface="Segoe UI"/>
                <a:cs typeface="Segoe UI"/>
              </a:rPr>
              <a:t>10:45-11:00 Break time </a:t>
            </a:r>
            <a:endParaRPr lang="en-GB">
              <a:solidFill>
                <a:srgbClr val="002060"/>
              </a:solidFill>
              <a:latin typeface="Segoe UI" panose="020B0502040204020203" pitchFamily="34" charset="0"/>
              <a:cs typeface="Segoe UI" panose="020B0502040204020203" pitchFamily="34" charset="0"/>
            </a:endParaRPr>
          </a:p>
          <a:p>
            <a:r>
              <a:rPr lang="en-GB">
                <a:solidFill>
                  <a:srgbClr val="002060"/>
                </a:solidFill>
                <a:latin typeface="Segoe UI"/>
                <a:cs typeface="Segoe UI"/>
              </a:rPr>
              <a:t>11:00-12:20 Mid-morning session (Number Sense &amp; Maths)</a:t>
            </a:r>
          </a:p>
          <a:p>
            <a:r>
              <a:rPr lang="en-GB">
                <a:solidFill>
                  <a:srgbClr val="002060"/>
                </a:solidFill>
                <a:latin typeface="Segoe UI" panose="020B0502040204020203" pitchFamily="34" charset="0"/>
                <a:cs typeface="Segoe UI" panose="020B0502040204020203" pitchFamily="34" charset="0"/>
              </a:rPr>
              <a:t>12:20-1:20 Lunch </a:t>
            </a:r>
          </a:p>
          <a:p>
            <a:r>
              <a:rPr lang="en-GB">
                <a:solidFill>
                  <a:srgbClr val="002060"/>
                </a:solidFill>
                <a:latin typeface="Segoe UI" panose="020B0502040204020203" pitchFamily="34" charset="0"/>
                <a:cs typeface="Segoe UI" panose="020B0502040204020203" pitchFamily="34" charset="0"/>
              </a:rPr>
              <a:t>1:20- 3:15 Afternoon session </a:t>
            </a:r>
          </a:p>
          <a:p>
            <a:r>
              <a:rPr lang="en-GB">
                <a:solidFill>
                  <a:srgbClr val="002060"/>
                </a:solidFill>
                <a:latin typeface="Segoe UI" panose="020B0502040204020203" pitchFamily="34" charset="0"/>
                <a:cs typeface="Segoe UI" panose="020B0502040204020203" pitchFamily="34" charset="0"/>
              </a:rPr>
              <a:t>3:15-3:30 Story and Pack up for home time</a:t>
            </a:r>
          </a:p>
          <a:p>
            <a:endParaRPr lang="en-GB">
              <a:solidFill>
                <a:srgbClr val="002060"/>
              </a:solidFill>
              <a:latin typeface="Segoe UI" panose="020B0502040204020203" pitchFamily="34" charset="0"/>
              <a:cs typeface="Segoe UI" panose="020B0502040204020203" pitchFamily="34" charset="0"/>
            </a:endParaRPr>
          </a:p>
          <a:p>
            <a:r>
              <a:rPr lang="en-GB">
                <a:solidFill>
                  <a:srgbClr val="002060"/>
                </a:solidFill>
                <a:latin typeface="Segoe UI"/>
                <a:cs typeface="Segoe UI"/>
              </a:rPr>
              <a:t>Monday morning – Whole school assembly/kindness assembly </a:t>
            </a:r>
          </a:p>
          <a:p>
            <a:r>
              <a:rPr lang="en-GB">
                <a:solidFill>
                  <a:srgbClr val="002060"/>
                </a:solidFill>
                <a:latin typeface="Segoe UI" panose="020B0502040204020203" pitchFamily="34" charset="0"/>
                <a:cs typeface="Segoe UI" panose="020B0502040204020203" pitchFamily="34" charset="0"/>
              </a:rPr>
              <a:t>Thursday morning – KS1 singing assembly </a:t>
            </a:r>
          </a:p>
          <a:p>
            <a:r>
              <a:rPr lang="en-GB">
                <a:solidFill>
                  <a:srgbClr val="002060"/>
                </a:solidFill>
                <a:latin typeface="Segoe UI" panose="020B0502040204020203" pitchFamily="34" charset="0"/>
                <a:cs typeface="Segoe UI" panose="020B0502040204020203" pitchFamily="34" charset="0"/>
              </a:rPr>
              <a:t>Friday morning - Celebration assembly </a:t>
            </a:r>
          </a:p>
          <a:p>
            <a:endParaRPr lang="en-GB">
              <a:solidFill>
                <a:srgbClr val="00206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3479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solidFill>
                  <a:srgbClr val="002060"/>
                </a:solidFill>
                <a:latin typeface="Segoe UI" panose="020B0502040204020203" pitchFamily="34" charset="0"/>
                <a:cs typeface="Segoe UI" panose="020B0502040204020203" pitchFamily="34" charset="0"/>
              </a:rPr>
              <a:t>What does my child need to bring to school? </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GB" u="sng">
                <a:solidFill>
                  <a:srgbClr val="002060"/>
                </a:solidFill>
                <a:latin typeface="Segoe UI" panose="020B0502040204020203" pitchFamily="34" charset="0"/>
                <a:cs typeface="Segoe UI" panose="020B0502040204020203" pitchFamily="34" charset="0"/>
              </a:rPr>
              <a:t>Daily</a:t>
            </a:r>
          </a:p>
          <a:p>
            <a:r>
              <a:rPr lang="en-GB">
                <a:solidFill>
                  <a:srgbClr val="002060"/>
                </a:solidFill>
                <a:latin typeface="Segoe UI" panose="020B0502040204020203" pitchFamily="34" charset="0"/>
                <a:cs typeface="Segoe UI" panose="020B0502040204020203" pitchFamily="34" charset="0"/>
              </a:rPr>
              <a:t>Reading record </a:t>
            </a:r>
          </a:p>
          <a:p>
            <a:r>
              <a:rPr lang="en-GB">
                <a:solidFill>
                  <a:srgbClr val="002060"/>
                </a:solidFill>
                <a:latin typeface="Segoe UI"/>
                <a:cs typeface="Segoe UI"/>
              </a:rPr>
              <a:t>Reading book</a:t>
            </a:r>
          </a:p>
          <a:p>
            <a:r>
              <a:rPr lang="en-GB">
                <a:solidFill>
                  <a:srgbClr val="002060"/>
                </a:solidFill>
                <a:latin typeface="Segoe UI"/>
                <a:cs typeface="Segoe UI"/>
              </a:rPr>
              <a:t>Water bottle</a:t>
            </a:r>
          </a:p>
          <a:p>
            <a:endParaRPr lang="en-GB">
              <a:solidFill>
                <a:srgbClr val="002060"/>
              </a:solidFill>
              <a:latin typeface="Segoe UI" panose="020B0502040204020203" pitchFamily="34" charset="0"/>
              <a:cs typeface="Segoe UI" panose="020B0502040204020203" pitchFamily="34" charset="0"/>
            </a:endParaRPr>
          </a:p>
          <a:p>
            <a:r>
              <a:rPr lang="en-GB">
                <a:solidFill>
                  <a:srgbClr val="FF0000"/>
                </a:solidFill>
                <a:latin typeface="Segoe UI"/>
                <a:cs typeface="Segoe UI"/>
              </a:rPr>
              <a:t>Homework</a:t>
            </a:r>
            <a:r>
              <a:rPr lang="en-GB">
                <a:solidFill>
                  <a:srgbClr val="002060"/>
                </a:solidFill>
                <a:latin typeface="Segoe UI"/>
                <a:cs typeface="Segoe UI"/>
              </a:rPr>
              <a:t> given out on FRIDAY Please return the following THURSDAY – or before if it is done! </a:t>
            </a:r>
            <a:endParaRPr lang="en-GB">
              <a:solidFill>
                <a:srgbClr val="002060"/>
              </a:solidFill>
              <a:latin typeface="Segoe UI" panose="020B0502040204020203" pitchFamily="34" charset="0"/>
              <a:cs typeface="Segoe UI" panose="020B0502040204020203" pitchFamily="34" charset="0"/>
            </a:endParaRPr>
          </a:p>
          <a:p>
            <a:r>
              <a:rPr lang="en-GB">
                <a:solidFill>
                  <a:srgbClr val="FF0000"/>
                </a:solidFill>
                <a:latin typeface="Segoe UI"/>
                <a:cs typeface="Segoe UI"/>
              </a:rPr>
              <a:t>Spelling test </a:t>
            </a:r>
            <a:r>
              <a:rPr lang="en-GB">
                <a:solidFill>
                  <a:srgbClr val="002060"/>
                </a:solidFill>
                <a:latin typeface="Segoe UI"/>
                <a:cs typeface="Segoe UI"/>
              </a:rPr>
              <a:t>every MONDAY - linked to phonics </a:t>
            </a:r>
          </a:p>
          <a:p>
            <a:r>
              <a:rPr lang="en-GB">
                <a:solidFill>
                  <a:srgbClr val="FF0000"/>
                </a:solidFill>
                <a:latin typeface="Segoe UI"/>
                <a:cs typeface="Segoe UI"/>
              </a:rPr>
              <a:t>Times tables </a:t>
            </a:r>
            <a:r>
              <a:rPr lang="en-GB">
                <a:solidFill>
                  <a:srgbClr val="002060"/>
                </a:solidFill>
                <a:latin typeface="Segoe UI"/>
                <a:cs typeface="Segoe UI"/>
              </a:rPr>
              <a:t>tested on a Thursday and results returned to child on Thursday. (Starting with the 10 times table after half term) </a:t>
            </a:r>
          </a:p>
          <a:p>
            <a:endParaRPr lang="en-GB">
              <a:solidFill>
                <a:srgbClr val="002060"/>
              </a:solidFill>
              <a:latin typeface="Century Gothic" pitchFamily="34" charset="0"/>
            </a:endParaRPr>
          </a:p>
          <a:p>
            <a:endParaRPr lang="en-GB">
              <a:solidFill>
                <a:srgbClr val="002060"/>
              </a:solidFill>
              <a:latin typeface="Century Gothic" pitchFamily="34" charset="0"/>
            </a:endParaRPr>
          </a:p>
        </p:txBody>
      </p:sp>
    </p:spTree>
    <p:extLst>
      <p:ext uri="{BB962C8B-B14F-4D97-AF65-F5344CB8AC3E}">
        <p14:creationId xmlns:p14="http://schemas.microsoft.com/office/powerpoint/2010/main" val="104920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7E785-FEB1-4218-B0E4-1AFD3706F97B}"/>
              </a:ext>
            </a:extLst>
          </p:cNvPr>
          <p:cNvSpPr>
            <a:spLocks noGrp="1"/>
          </p:cNvSpPr>
          <p:nvPr>
            <p:ph type="title"/>
          </p:nvPr>
        </p:nvSpPr>
        <p:spPr/>
        <p:txBody>
          <a:bodyPr/>
          <a:lstStyle/>
          <a:p>
            <a:r>
              <a:rPr lang="en-GB" dirty="0"/>
              <a:t>Curriculum Overview</a:t>
            </a:r>
          </a:p>
        </p:txBody>
      </p:sp>
      <p:pic>
        <p:nvPicPr>
          <p:cNvPr id="7" name="Content Placeholder 6">
            <a:extLst>
              <a:ext uri="{FF2B5EF4-FFF2-40B4-BE49-F238E27FC236}">
                <a16:creationId xmlns:a16="http://schemas.microsoft.com/office/drawing/2014/main" id="{5116DF77-D1DE-4A3F-BA8A-DE66F29B9554}"/>
              </a:ext>
            </a:extLst>
          </p:cNvPr>
          <p:cNvPicPr>
            <a:picLocks noGrp="1" noChangeAspect="1"/>
          </p:cNvPicPr>
          <p:nvPr>
            <p:ph idx="1"/>
          </p:nvPr>
        </p:nvPicPr>
        <p:blipFill>
          <a:blip r:embed="rId2"/>
          <a:stretch>
            <a:fillRect/>
          </a:stretch>
        </p:blipFill>
        <p:spPr>
          <a:xfrm>
            <a:off x="298440" y="1690689"/>
            <a:ext cx="2582546" cy="2710489"/>
          </a:xfrm>
          <a:prstGeom prst="rect">
            <a:avLst/>
          </a:prstGeom>
        </p:spPr>
      </p:pic>
      <p:pic>
        <p:nvPicPr>
          <p:cNvPr id="8" name="Picture 7">
            <a:extLst>
              <a:ext uri="{FF2B5EF4-FFF2-40B4-BE49-F238E27FC236}">
                <a16:creationId xmlns:a16="http://schemas.microsoft.com/office/drawing/2014/main" id="{84D0927B-01F8-4D1A-B477-21FF37AB468D}"/>
              </a:ext>
            </a:extLst>
          </p:cNvPr>
          <p:cNvPicPr>
            <a:picLocks noChangeAspect="1"/>
          </p:cNvPicPr>
          <p:nvPr/>
        </p:nvPicPr>
        <p:blipFill>
          <a:blip r:embed="rId3"/>
          <a:stretch>
            <a:fillRect/>
          </a:stretch>
        </p:blipFill>
        <p:spPr>
          <a:xfrm>
            <a:off x="2799923" y="1690689"/>
            <a:ext cx="3137902" cy="3403825"/>
          </a:xfrm>
          <a:prstGeom prst="rect">
            <a:avLst/>
          </a:prstGeom>
        </p:spPr>
      </p:pic>
      <p:pic>
        <p:nvPicPr>
          <p:cNvPr id="9" name="Picture 8">
            <a:extLst>
              <a:ext uri="{FF2B5EF4-FFF2-40B4-BE49-F238E27FC236}">
                <a16:creationId xmlns:a16="http://schemas.microsoft.com/office/drawing/2014/main" id="{DB37D985-D1F6-42E9-AE72-9B9773F4111D}"/>
              </a:ext>
            </a:extLst>
          </p:cNvPr>
          <p:cNvPicPr>
            <a:picLocks noChangeAspect="1"/>
          </p:cNvPicPr>
          <p:nvPr/>
        </p:nvPicPr>
        <p:blipFill>
          <a:blip r:embed="rId4"/>
          <a:stretch>
            <a:fillRect/>
          </a:stretch>
        </p:blipFill>
        <p:spPr>
          <a:xfrm>
            <a:off x="5993451" y="1027907"/>
            <a:ext cx="2522439" cy="5113463"/>
          </a:xfrm>
          <a:prstGeom prst="rect">
            <a:avLst/>
          </a:prstGeom>
        </p:spPr>
      </p:pic>
    </p:spTree>
    <p:extLst>
      <p:ext uri="{BB962C8B-B14F-4D97-AF65-F5344CB8AC3E}">
        <p14:creationId xmlns:p14="http://schemas.microsoft.com/office/powerpoint/2010/main" val="4125542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6039" y="107912"/>
            <a:ext cx="7886700" cy="1325563"/>
          </a:xfrm>
        </p:spPr>
        <p:txBody>
          <a:bodyPr/>
          <a:lstStyle/>
          <a:p>
            <a:r>
              <a:rPr lang="en-GB" u="sng">
                <a:solidFill>
                  <a:srgbClr val="002060"/>
                </a:solidFill>
                <a:latin typeface="Segoe UI" panose="020B0502040204020203" pitchFamily="34" charset="0"/>
                <a:cs typeface="Segoe UI" panose="020B0502040204020203" pitchFamily="34" charset="0"/>
              </a:rPr>
              <a:t>English</a:t>
            </a:r>
            <a:r>
              <a:rPr lang="en-GB" u="sng">
                <a:latin typeface="Segoe UI" panose="020B0502040204020203" pitchFamily="34" charset="0"/>
                <a:cs typeface="Segoe UI" panose="020B0502040204020203" pitchFamily="34" charset="0"/>
              </a:rPr>
              <a: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77" y="1138684"/>
            <a:ext cx="5544615" cy="5316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406FE9F8-1351-05D3-9B03-795303C5423E}"/>
              </a:ext>
            </a:extLst>
          </p:cNvPr>
          <p:cNvSpPr txBox="1"/>
          <p:nvPr/>
        </p:nvSpPr>
        <p:spPr>
          <a:xfrm>
            <a:off x="5744344" y="1576161"/>
            <a:ext cx="3387951"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Twinkl SemiBold"/>
                <a:ea typeface="Calibri"/>
                <a:cs typeface="Calibri"/>
              </a:rPr>
              <a:t>Some texts we study:</a:t>
            </a:r>
          </a:p>
          <a:p>
            <a:endParaRPr lang="en-GB">
              <a:latin typeface="Twinkl SemiBold"/>
              <a:ea typeface="Calibri"/>
              <a:cs typeface="Calibri"/>
            </a:endParaRPr>
          </a:p>
          <a:p>
            <a:r>
              <a:rPr lang="en-GB">
                <a:latin typeface="Twinkl SemiBold"/>
                <a:ea typeface="Calibri"/>
                <a:cs typeface="Calibri"/>
              </a:rPr>
              <a:t>The Rainbow Fish</a:t>
            </a:r>
          </a:p>
          <a:p>
            <a:r>
              <a:rPr lang="en-GB">
                <a:latin typeface="Twinkl SemiBold"/>
                <a:ea typeface="Calibri"/>
                <a:cs typeface="Calibri"/>
              </a:rPr>
              <a:t>Stepping Out - poetry</a:t>
            </a:r>
          </a:p>
          <a:p>
            <a:r>
              <a:rPr lang="en-GB">
                <a:latin typeface="Twinkl SemiBold"/>
                <a:ea typeface="Calibri"/>
                <a:cs typeface="Calibri"/>
              </a:rPr>
              <a:t>Brunel – NCR</a:t>
            </a:r>
          </a:p>
          <a:p>
            <a:r>
              <a:rPr lang="en-GB">
                <a:latin typeface="Twinkl SemiBold"/>
                <a:ea typeface="Calibri"/>
                <a:cs typeface="Calibri"/>
              </a:rPr>
              <a:t>Hansel and Gretel</a:t>
            </a:r>
          </a:p>
          <a:p>
            <a:r>
              <a:rPr lang="en-GB">
                <a:latin typeface="Twinkl SemiBold"/>
                <a:ea typeface="Calibri"/>
                <a:cs typeface="Calibri"/>
              </a:rPr>
              <a:t>Letter Writing</a:t>
            </a:r>
          </a:p>
          <a:p>
            <a:r>
              <a:rPr lang="en-GB">
                <a:latin typeface="Twinkl SemiBold"/>
                <a:ea typeface="Calibri"/>
                <a:cs typeface="Calibri"/>
              </a:rPr>
              <a:t>Pinocchio </a:t>
            </a:r>
          </a:p>
          <a:p>
            <a:r>
              <a:rPr lang="en-GB">
                <a:latin typeface="Twinkl SemiBold"/>
                <a:ea typeface="Calibri"/>
                <a:cs typeface="Calibri"/>
              </a:rPr>
              <a:t>From a Railway Carriage – poetry</a:t>
            </a:r>
          </a:p>
          <a:p>
            <a:r>
              <a:rPr lang="en-GB">
                <a:latin typeface="Twinkl SemiBold"/>
                <a:ea typeface="Calibri"/>
                <a:cs typeface="Calibri"/>
              </a:rPr>
              <a:t>Encanto</a:t>
            </a:r>
          </a:p>
          <a:p>
            <a:r>
              <a:rPr lang="en-GB" err="1">
                <a:latin typeface="Twinkl SemiBold"/>
                <a:ea typeface="Calibri"/>
                <a:cs typeface="Calibri"/>
              </a:rPr>
              <a:t>Beegu</a:t>
            </a:r>
            <a:endParaRPr lang="en-GB">
              <a:latin typeface="Twinkl SemiBold"/>
              <a:ea typeface="Calibri"/>
              <a:cs typeface="Calibri"/>
            </a:endParaRPr>
          </a:p>
          <a:p>
            <a:r>
              <a:rPr lang="en-GB">
                <a:latin typeface="Twinkl SemiBold"/>
                <a:ea typeface="Calibri"/>
                <a:cs typeface="Calibri"/>
              </a:rPr>
              <a:t>Judaism NCR</a:t>
            </a:r>
          </a:p>
          <a:p>
            <a:r>
              <a:rPr lang="en-GB">
                <a:latin typeface="Twinkl SemiBold"/>
                <a:ea typeface="Calibri"/>
                <a:cs typeface="Calibri"/>
              </a:rPr>
              <a:t>Postcards - Brunel</a:t>
            </a:r>
          </a:p>
        </p:txBody>
      </p:sp>
    </p:spTree>
    <p:extLst>
      <p:ext uri="{BB962C8B-B14F-4D97-AF65-F5344CB8AC3E}">
        <p14:creationId xmlns:p14="http://schemas.microsoft.com/office/powerpoint/2010/main" val="2668732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71" y="260648"/>
            <a:ext cx="9125579"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567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250" y="93821"/>
            <a:ext cx="7886700" cy="1325563"/>
          </a:xfrm>
        </p:spPr>
        <p:txBody>
          <a:bodyPr/>
          <a:lstStyle/>
          <a:p>
            <a:r>
              <a:rPr lang="en-GB">
                <a:solidFill>
                  <a:srgbClr val="002060"/>
                </a:solidFill>
                <a:latin typeface="Segoe UI" panose="020B0502040204020203" pitchFamily="34" charset="0"/>
                <a:cs typeface="Segoe UI" panose="020B0502040204020203" pitchFamily="34" charset="0"/>
              </a:rPr>
              <a:t>Reading </a:t>
            </a:r>
          </a:p>
        </p:txBody>
      </p:sp>
      <p:sp>
        <p:nvSpPr>
          <p:cNvPr id="5" name="TextBox 4"/>
          <p:cNvSpPr txBox="1"/>
          <p:nvPr/>
        </p:nvSpPr>
        <p:spPr>
          <a:xfrm>
            <a:off x="114249" y="1419384"/>
            <a:ext cx="4025671" cy="4893647"/>
          </a:xfrm>
          <a:prstGeom prst="rect">
            <a:avLst/>
          </a:prstGeom>
          <a:noFill/>
        </p:spPr>
        <p:txBody>
          <a:bodyPr wrap="square" lIns="91440" tIns="45720" rIns="91440" bIns="45720" rtlCol="0" anchor="t">
            <a:spAutoFit/>
          </a:bodyPr>
          <a:lstStyle/>
          <a:p>
            <a:r>
              <a:rPr lang="en-GB" sz="2400">
                <a:latin typeface="Segoe UI"/>
                <a:cs typeface="Segoe UI"/>
              </a:rPr>
              <a:t>In Year 2 we teach reading in whole class guided reading sessions, where the children will focus on a specific strand in a lesson </a:t>
            </a:r>
            <a:r>
              <a:rPr lang="en-GB" sz="2400" err="1">
                <a:latin typeface="Segoe UI"/>
                <a:cs typeface="Segoe UI"/>
              </a:rPr>
              <a:t>e.g</a:t>
            </a:r>
            <a:r>
              <a:rPr lang="en-GB" sz="2400">
                <a:latin typeface="Segoe UI"/>
                <a:cs typeface="Segoe UI"/>
              </a:rPr>
              <a:t>: vocabulary, retrieval, prediction, inference &amp; sequencing. </a:t>
            </a:r>
          </a:p>
          <a:p>
            <a:endParaRPr lang="en-GB" sz="2400">
              <a:latin typeface="Segoe UI"/>
              <a:cs typeface="Segoe UI"/>
            </a:endParaRPr>
          </a:p>
          <a:p>
            <a:r>
              <a:rPr lang="en-GB" sz="2400">
                <a:latin typeface="Segoe UI"/>
                <a:cs typeface="Segoe UI"/>
              </a:rPr>
              <a:t>They are also taught how to answer questions in the context of written comprehension.  </a:t>
            </a:r>
            <a:endParaRPr lang="en-US" sz="2400">
              <a:latin typeface="Segoe UI"/>
              <a:cs typeface="Segoe UI"/>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8178" y="836711"/>
            <a:ext cx="4494832" cy="5184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1243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7886700" cy="1325563"/>
          </a:xfrm>
        </p:spPr>
        <p:txBody>
          <a:bodyPr/>
          <a:lstStyle/>
          <a:p>
            <a:r>
              <a:rPr lang="en-GB" b="1" u="sng">
                <a:solidFill>
                  <a:srgbClr val="002060"/>
                </a:solidFill>
                <a:latin typeface="Century Gothic" pitchFamily="34" charset="0"/>
              </a:rPr>
              <a:t>Maths </a:t>
            </a:r>
          </a:p>
        </p:txBody>
      </p:sp>
      <p:sp>
        <p:nvSpPr>
          <p:cNvPr id="4" name="TextBox 3"/>
          <p:cNvSpPr txBox="1"/>
          <p:nvPr/>
        </p:nvSpPr>
        <p:spPr>
          <a:xfrm>
            <a:off x="152760" y="3244334"/>
            <a:ext cx="3087705" cy="369332"/>
          </a:xfrm>
          <a:prstGeom prst="rect">
            <a:avLst/>
          </a:prstGeom>
          <a:noFill/>
        </p:spPr>
        <p:txBody>
          <a:bodyPr wrap="none" rtlCol="0">
            <a:spAutoFit/>
          </a:bodyPr>
          <a:lstStyle/>
          <a:p>
            <a:r>
              <a:rPr lang="en-GB" b="1">
                <a:solidFill>
                  <a:srgbClr val="002060"/>
                </a:solidFill>
                <a:latin typeface="Century Gothic" pitchFamily="34" charset="0"/>
              </a:rPr>
              <a:t>Concrete - manipulatives </a:t>
            </a:r>
          </a:p>
        </p:txBody>
      </p:sp>
      <p:sp>
        <p:nvSpPr>
          <p:cNvPr id="5" name="TextBox 4"/>
          <p:cNvSpPr txBox="1"/>
          <p:nvPr/>
        </p:nvSpPr>
        <p:spPr>
          <a:xfrm>
            <a:off x="4122862" y="2974109"/>
            <a:ext cx="1117614" cy="369332"/>
          </a:xfrm>
          <a:prstGeom prst="rect">
            <a:avLst/>
          </a:prstGeom>
          <a:noFill/>
        </p:spPr>
        <p:txBody>
          <a:bodyPr wrap="none" rtlCol="0">
            <a:spAutoFit/>
          </a:bodyPr>
          <a:lstStyle/>
          <a:p>
            <a:r>
              <a:rPr lang="en-GB" b="1">
                <a:solidFill>
                  <a:srgbClr val="002060"/>
                </a:solidFill>
                <a:latin typeface="Century Gothic" pitchFamily="34" charset="0"/>
              </a:rPr>
              <a:t>Pictorial</a:t>
            </a:r>
            <a:r>
              <a:rPr lang="en-GB"/>
              <a:t> </a:t>
            </a:r>
          </a:p>
        </p:txBody>
      </p:sp>
      <p:sp>
        <p:nvSpPr>
          <p:cNvPr id="6" name="TextBox 5"/>
          <p:cNvSpPr txBox="1"/>
          <p:nvPr/>
        </p:nvSpPr>
        <p:spPr>
          <a:xfrm>
            <a:off x="6854182" y="3319650"/>
            <a:ext cx="1199367" cy="369332"/>
          </a:xfrm>
          <a:prstGeom prst="rect">
            <a:avLst/>
          </a:prstGeom>
          <a:noFill/>
        </p:spPr>
        <p:txBody>
          <a:bodyPr wrap="none" rtlCol="0">
            <a:spAutoFit/>
          </a:bodyPr>
          <a:lstStyle/>
          <a:p>
            <a:r>
              <a:rPr lang="en-GB" b="1">
                <a:solidFill>
                  <a:srgbClr val="002060"/>
                </a:solidFill>
                <a:latin typeface="Century Gothic" pitchFamily="34" charset="0"/>
              </a:rPr>
              <a:t>Abstract </a:t>
            </a: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7463" y="1066061"/>
            <a:ext cx="2867025" cy="2076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4942" y="1531333"/>
            <a:ext cx="2421294" cy="1145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a:extLst>
              <a:ext uri="{FF2B5EF4-FFF2-40B4-BE49-F238E27FC236}">
                <a16:creationId xmlns:a16="http://schemas.microsoft.com/office/drawing/2014/main" id="{2EB06404-B0CC-262C-5888-3CF917079045}"/>
              </a:ext>
            </a:extLst>
          </p:cNvPr>
          <p:cNvGrpSpPr/>
          <p:nvPr/>
        </p:nvGrpSpPr>
        <p:grpSpPr>
          <a:xfrm>
            <a:off x="152760" y="976889"/>
            <a:ext cx="2811786" cy="1997220"/>
            <a:chOff x="263262" y="4040760"/>
            <a:chExt cx="2811786" cy="1997220"/>
          </a:xfrm>
        </p:grpSpPr>
        <p:pic>
          <p:nvPicPr>
            <p:cNvPr id="1026" name="Picture 2" descr="Image result for maths manipulatives">
              <a:extLst>
                <a:ext uri="{FF2B5EF4-FFF2-40B4-BE49-F238E27FC236}">
                  <a16:creationId xmlns:a16="http://schemas.microsoft.com/office/drawing/2014/main" id="{5C4B41DA-4462-7C81-A456-99033950579D}"/>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8787" b="98326" l="9225" r="91513">
                          <a14:foregroundMark x1="61624" y1="38912" x2="61624" y2="38912"/>
                          <a14:foregroundMark x1="80812" y1="14644" x2="49815" y2="54812"/>
                          <a14:foregroundMark x1="49815" y1="54812" x2="81550" y2="74059"/>
                          <a14:foregroundMark x1="81550" y1="74059" x2="81181" y2="33891"/>
                          <a14:foregroundMark x1="81181" y1="33891" x2="72325" y2="20084"/>
                          <a14:foregroundMark x1="91513" y1="29707" x2="64945" y2="2092"/>
                          <a14:foregroundMark x1="64945" y1="2092" x2="44649" y2="26360"/>
                          <a14:foregroundMark x1="44649" y1="26360" x2="12915" y2="22594"/>
                          <a14:foregroundMark x1="12915" y1="22594" x2="5535" y2="56485"/>
                          <a14:foregroundMark x1="5535" y1="56485" x2="12915" y2="91213"/>
                          <a14:foregroundMark x1="12915" y1="91213" x2="38007" y2="99582"/>
                          <a14:foregroundMark x1="38007" y1="99582" x2="78967" y2="97490"/>
                          <a14:foregroundMark x1="78967" y1="97490" x2="98155" y2="77824"/>
                          <a14:foregroundMark x1="98155" y1="77824" x2="88192" y2="47699"/>
                          <a14:foregroundMark x1="88192" y1="47699" x2="91513" y2="25941"/>
                          <a14:foregroundMark x1="79336" y1="61088" x2="52399" y2="64854"/>
                          <a14:foregroundMark x1="52399" y1="64854" x2="78229" y2="87448"/>
                          <a14:foregroundMark x1="78229" y1="87448" x2="74908" y2="60669"/>
                          <a14:foregroundMark x1="34317" y1="61925" x2="8118" y2="63598"/>
                          <a14:foregroundMark x1="8118" y1="63598" x2="16236" y2="94979"/>
                          <a14:foregroundMark x1="16236" y1="94979" x2="42804" y2="94979"/>
                          <a14:foregroundMark x1="42804" y1="94979" x2="46863" y2="60669"/>
                          <a14:foregroundMark x1="46863" y1="60669" x2="45018" y2="58996"/>
                          <a14:foregroundMark x1="48339" y1="62343" x2="22140" y2="63180"/>
                          <a14:foregroundMark x1="22140" y1="63180" x2="16974" y2="97490"/>
                          <a14:foregroundMark x1="16974" y1="97490" x2="17343" y2="98326"/>
                        </a14:backgroundRemoval>
                      </a14:imgEffect>
                    </a14:imgLayer>
                  </a14:imgProps>
                </a:ext>
                <a:ext uri="{28A0092B-C50C-407E-A947-70E740481C1C}">
                  <a14:useLocalDpi xmlns:a14="http://schemas.microsoft.com/office/drawing/2010/main" val="0"/>
                </a:ext>
              </a:extLst>
            </a:blip>
            <a:srcRect/>
            <a:stretch>
              <a:fillRect/>
            </a:stretch>
          </p:blipFill>
          <p:spPr bwMode="auto">
            <a:xfrm>
              <a:off x="263262" y="4379741"/>
              <a:ext cx="1880263" cy="16582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nap Cubes Math Manipulatives">
              <a:extLst>
                <a:ext uri="{FF2B5EF4-FFF2-40B4-BE49-F238E27FC236}">
                  <a16:creationId xmlns:a16="http://schemas.microsoft.com/office/drawing/2014/main" id="{8F524872-35FF-20BE-4D33-47973880ECFA}"/>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03078" y="4040760"/>
              <a:ext cx="1519058" cy="151905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09A8E7D-84E2-C7A8-A2FF-1C1DF2F47CF2}"/>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9302" b="97674" l="9890" r="90110">
                          <a14:foregroundMark x1="88462" y1="68992" x2="97802" y2="21705"/>
                          <a14:foregroundMark x1="97802" y1="21705" x2="70330" y2="11628"/>
                          <a14:foregroundMark x1="70330" y1="11628" x2="12088" y2="23256"/>
                          <a14:foregroundMark x1="12088" y1="23256" x2="2198" y2="59690"/>
                          <a14:foregroundMark x1="2198" y1="59690" x2="26374" y2="86047"/>
                          <a14:foregroundMark x1="26374" y1="86047" x2="57692" y2="79845"/>
                          <a14:foregroundMark x1="57692" y1="79845" x2="81868" y2="97674"/>
                          <a14:foregroundMark x1="81868" y1="97674" x2="90110" y2="64341"/>
                          <a14:foregroundMark x1="63187" y1="37984" x2="62088" y2="38760"/>
                          <a14:foregroundMark x1="60440" y1="27907" x2="34066" y2="15504"/>
                          <a14:foregroundMark x1="34066" y1="15504" x2="50000" y2="51938"/>
                          <a14:foregroundMark x1="50000" y1="51938" x2="68132" y2="19380"/>
                          <a14:foregroundMark x1="68132" y1="19380" x2="68132" y2="19380"/>
                          <a14:foregroundMark x1="80220" y1="31008" x2="79670" y2="69767"/>
                          <a14:foregroundMark x1="79670" y1="69767" x2="78022" y2="33333"/>
                        </a14:backgroundRemoval>
                      </a14:imgEffect>
                    </a14:imgLayer>
                  </a14:imgProps>
                </a:ext>
              </a:extLst>
            </a:blip>
            <a:stretch>
              <a:fillRect/>
            </a:stretch>
          </p:blipFill>
          <p:spPr>
            <a:xfrm>
              <a:off x="1842033" y="5032651"/>
              <a:ext cx="1233015" cy="873950"/>
            </a:xfrm>
            <a:prstGeom prst="rect">
              <a:avLst/>
            </a:prstGeom>
          </p:spPr>
        </p:pic>
      </p:grpSp>
      <p:pic>
        <p:nvPicPr>
          <p:cNvPr id="12" name="Picture 11">
            <a:extLst>
              <a:ext uri="{FF2B5EF4-FFF2-40B4-BE49-F238E27FC236}">
                <a16:creationId xmlns:a16="http://schemas.microsoft.com/office/drawing/2014/main" id="{1B9A2D03-3C13-B454-32FC-138641A8E0CE}"/>
              </a:ext>
            </a:extLst>
          </p:cNvPr>
          <p:cNvPicPr>
            <a:picLocks noChangeAspect="1"/>
          </p:cNvPicPr>
          <p:nvPr/>
        </p:nvPicPr>
        <p:blipFill>
          <a:blip r:embed="rId10"/>
          <a:stretch>
            <a:fillRect/>
          </a:stretch>
        </p:blipFill>
        <p:spPr>
          <a:xfrm>
            <a:off x="382526" y="3883891"/>
            <a:ext cx="4058216" cy="1286054"/>
          </a:xfrm>
          <a:prstGeom prst="rect">
            <a:avLst/>
          </a:prstGeom>
        </p:spPr>
      </p:pic>
      <p:pic>
        <p:nvPicPr>
          <p:cNvPr id="14" name="Picture 13">
            <a:extLst>
              <a:ext uri="{FF2B5EF4-FFF2-40B4-BE49-F238E27FC236}">
                <a16:creationId xmlns:a16="http://schemas.microsoft.com/office/drawing/2014/main" id="{507E5F3C-4760-9936-75C0-633100D13AF6}"/>
              </a:ext>
            </a:extLst>
          </p:cNvPr>
          <p:cNvPicPr>
            <a:picLocks noChangeAspect="1"/>
          </p:cNvPicPr>
          <p:nvPr/>
        </p:nvPicPr>
        <p:blipFill>
          <a:blip r:embed="rId11"/>
          <a:stretch>
            <a:fillRect/>
          </a:stretch>
        </p:blipFill>
        <p:spPr>
          <a:xfrm>
            <a:off x="5908628" y="3715490"/>
            <a:ext cx="1891107" cy="1878707"/>
          </a:xfrm>
          <a:prstGeom prst="rect">
            <a:avLst/>
          </a:prstGeom>
        </p:spPr>
      </p:pic>
      <p:sp>
        <p:nvSpPr>
          <p:cNvPr id="16" name="TextBox 15">
            <a:extLst>
              <a:ext uri="{FF2B5EF4-FFF2-40B4-BE49-F238E27FC236}">
                <a16:creationId xmlns:a16="http://schemas.microsoft.com/office/drawing/2014/main" id="{4A6C0A21-7AB3-6A1D-4547-608FCE1B9466}"/>
              </a:ext>
            </a:extLst>
          </p:cNvPr>
          <p:cNvSpPr txBox="1"/>
          <p:nvPr/>
        </p:nvSpPr>
        <p:spPr>
          <a:xfrm>
            <a:off x="238962" y="5733368"/>
            <a:ext cx="8833254" cy="646331"/>
          </a:xfrm>
          <a:prstGeom prst="rect">
            <a:avLst/>
          </a:prstGeom>
          <a:noFill/>
        </p:spPr>
        <p:txBody>
          <a:bodyPr wrap="square">
            <a:spAutoFit/>
          </a:bodyPr>
          <a:lstStyle/>
          <a:p>
            <a:r>
              <a:rPr lang="en-GB" b="0" i="0">
                <a:solidFill>
                  <a:srgbClr val="000000"/>
                </a:solidFill>
                <a:effectLst/>
                <a:latin typeface="houschka-rounded"/>
              </a:rPr>
              <a:t>A systematic approach to teaching factual fluency. It provides exactly what we need to achieve factual fluency in additive and multiplicative facts for each and every child. </a:t>
            </a:r>
            <a:endParaRPr lang="en-GB"/>
          </a:p>
        </p:txBody>
      </p:sp>
    </p:spTree>
    <p:extLst>
      <p:ext uri="{BB962C8B-B14F-4D97-AF65-F5344CB8AC3E}">
        <p14:creationId xmlns:p14="http://schemas.microsoft.com/office/powerpoint/2010/main" val="3532793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1598" y="83474"/>
            <a:ext cx="9042402" cy="1325563"/>
          </a:xfrm>
        </p:spPr>
        <p:txBody>
          <a:bodyPr>
            <a:normAutofit fontScale="90000"/>
          </a:bodyPr>
          <a:lstStyle/>
          <a:p>
            <a:r>
              <a:rPr lang="en-GB" b="1">
                <a:solidFill>
                  <a:srgbClr val="002060"/>
                </a:solidFill>
                <a:latin typeface="Twinkl SemiBold" panose="02000000000000000000" pitchFamily="2" charset="0"/>
              </a:rPr>
              <a:t>Problem solving &amp; reasoning…</a:t>
            </a:r>
            <a:br>
              <a:rPr lang="en-GB" b="1">
                <a:solidFill>
                  <a:srgbClr val="002060"/>
                </a:solidFill>
                <a:latin typeface="Twinkl SemiBold" panose="02000000000000000000" pitchFamily="2" charset="0"/>
              </a:rPr>
            </a:br>
            <a:r>
              <a:rPr lang="en-GB" sz="2000" b="1">
                <a:solidFill>
                  <a:srgbClr val="002060"/>
                </a:solidFill>
                <a:latin typeface="Twinkl SemiBold" panose="02000000000000000000" pitchFamily="2" charset="0"/>
              </a:rPr>
              <a:t>Embedded within each lesson is the opportunity for PSR – application of mathematical concepts.  We promote oracy through the use of sentence stems to support the children in their reasoning.</a:t>
            </a:r>
            <a:r>
              <a:rPr lang="en-GB" b="1">
                <a:solidFill>
                  <a:srgbClr val="002060"/>
                </a:solidFill>
                <a:latin typeface="Twinkl SemiBold" panose="02000000000000000000" pitchFamily="2" charset="0"/>
              </a:rPr>
              <a:t>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3633" y="1846338"/>
            <a:ext cx="1718733" cy="2174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217" y="1574117"/>
            <a:ext cx="2454905" cy="2921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 y="5370401"/>
            <a:ext cx="8906934" cy="646331"/>
          </a:xfrm>
          <a:prstGeom prst="rect">
            <a:avLst/>
          </a:prstGeom>
          <a:noFill/>
        </p:spPr>
        <p:txBody>
          <a:bodyPr wrap="square" rtlCol="0">
            <a:spAutoFit/>
          </a:bodyPr>
          <a:lstStyle/>
          <a:p>
            <a:r>
              <a:rPr lang="en-GB" b="1">
                <a:solidFill>
                  <a:srgbClr val="0070C0"/>
                </a:solidFill>
              </a:rPr>
              <a:t>Times tables – Hit the button (</a:t>
            </a:r>
            <a:r>
              <a:rPr lang="en-GB" b="1" err="1">
                <a:solidFill>
                  <a:srgbClr val="0070C0"/>
                </a:solidFill>
              </a:rPr>
              <a:t>Topmarks</a:t>
            </a:r>
            <a:r>
              <a:rPr lang="en-GB" b="1">
                <a:solidFill>
                  <a:srgbClr val="0070C0"/>
                </a:solidFill>
              </a:rPr>
              <a:t>), TTRS, songs chanting, quickfire questions.</a:t>
            </a:r>
          </a:p>
          <a:p>
            <a:r>
              <a:rPr lang="en-GB" b="1">
                <a:solidFill>
                  <a:srgbClr val="0070C0"/>
                </a:solidFill>
              </a:rPr>
              <a:t>                           multiplication and division facts </a:t>
            </a:r>
            <a:r>
              <a:rPr lang="en-GB" b="1" err="1">
                <a:solidFill>
                  <a:srgbClr val="0070C0"/>
                </a:solidFill>
              </a:rPr>
              <a:t>eg</a:t>
            </a:r>
            <a:r>
              <a:rPr lang="en-GB" b="1">
                <a:solidFill>
                  <a:srgbClr val="0070C0"/>
                </a:solidFill>
              </a:rPr>
              <a:t> 2x10, 20/2 etc</a:t>
            </a:r>
          </a:p>
        </p:txBody>
      </p:sp>
      <p:sp>
        <p:nvSpPr>
          <p:cNvPr id="5" name="TextBox 4">
            <a:extLst>
              <a:ext uri="{FF2B5EF4-FFF2-40B4-BE49-F238E27FC236}">
                <a16:creationId xmlns:a16="http://schemas.microsoft.com/office/drawing/2014/main" id="{9C209637-1D6C-1ABB-B198-A609F2998544}"/>
              </a:ext>
            </a:extLst>
          </p:cNvPr>
          <p:cNvSpPr txBox="1"/>
          <p:nvPr/>
        </p:nvSpPr>
        <p:spPr>
          <a:xfrm>
            <a:off x="29632" y="4609935"/>
            <a:ext cx="9042402" cy="646331"/>
          </a:xfrm>
          <a:prstGeom prst="rect">
            <a:avLst/>
          </a:prstGeom>
          <a:noFill/>
        </p:spPr>
        <p:txBody>
          <a:bodyPr wrap="square" rtlCol="0">
            <a:spAutoFit/>
          </a:bodyPr>
          <a:lstStyle/>
          <a:p>
            <a:r>
              <a:rPr lang="en-GB">
                <a:latin typeface="Twinkl SemiBold" panose="02000000000000000000" pitchFamily="2" charset="0"/>
              </a:rPr>
              <a:t>Our plenary/BTLT question will always be a PSR question which we will discuss and model.</a:t>
            </a:r>
          </a:p>
        </p:txBody>
      </p:sp>
    </p:spTree>
    <p:extLst>
      <p:ext uri="{BB962C8B-B14F-4D97-AF65-F5344CB8AC3E}">
        <p14:creationId xmlns:p14="http://schemas.microsoft.com/office/powerpoint/2010/main" val="1199238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8229600" cy="1143000"/>
          </a:xfrm>
        </p:spPr>
        <p:txBody>
          <a:bodyPr>
            <a:normAutofit/>
          </a:bodyPr>
          <a:lstStyle/>
          <a:p>
            <a:r>
              <a:rPr lang="en-GB" sz="3600" u="sng">
                <a:solidFill>
                  <a:srgbClr val="002060"/>
                </a:solidFill>
                <a:latin typeface="Segoe UI"/>
                <a:cs typeface="Segoe UI"/>
              </a:rPr>
              <a:t>Optional End of Key Stage 1 Assessments</a:t>
            </a:r>
            <a:endParaRPr lang="en-GB" sz="3600" u="sng">
              <a:solidFill>
                <a:srgbClr val="002060"/>
              </a:solidFill>
              <a:latin typeface="Segoe UI" panose="020B0502040204020203" pitchFamily="34" charset="0"/>
              <a:cs typeface="Segoe UI" panose="020B0502040204020203" pitchFamily="34" charset="0"/>
            </a:endParaRPr>
          </a:p>
        </p:txBody>
      </p:sp>
      <p:sp>
        <p:nvSpPr>
          <p:cNvPr id="3" name="Content Placeholder 2"/>
          <p:cNvSpPr>
            <a:spLocks noGrp="1"/>
          </p:cNvSpPr>
          <p:nvPr>
            <p:ph idx="1"/>
          </p:nvPr>
        </p:nvSpPr>
        <p:spPr>
          <a:xfrm>
            <a:off x="143508" y="1043608"/>
            <a:ext cx="8856984" cy="5845662"/>
          </a:xfrm>
        </p:spPr>
        <p:txBody>
          <a:bodyPr vert="horz" lIns="91440" tIns="45720" rIns="91440" bIns="45720" rtlCol="0" anchor="t">
            <a:normAutofit/>
          </a:bodyPr>
          <a:lstStyle/>
          <a:p>
            <a:r>
              <a:rPr lang="en-GB">
                <a:latin typeface="Segoe UI"/>
                <a:cs typeface="Segoe UI"/>
              </a:rPr>
              <a:t>Although the assessments are no longer statutory, as a school we have chosen to continue to use the materials provided by the government as an end of key stage check point.  These can be done when we choose and can be done in the same manner as other assessments carried out during the year. </a:t>
            </a:r>
            <a:endParaRPr lang="en-GB">
              <a:ea typeface="Calibri"/>
              <a:cs typeface="Calibri"/>
            </a:endParaRPr>
          </a:p>
          <a:p>
            <a:endParaRPr lang="en-GB">
              <a:latin typeface="Segoe UI"/>
              <a:cs typeface="Segoe UI"/>
            </a:endParaRPr>
          </a:p>
          <a:p>
            <a:pPr marL="0" indent="0">
              <a:buNone/>
            </a:pPr>
            <a:r>
              <a:rPr lang="en-GB" b="1" u="sng">
                <a:latin typeface="Segoe UI"/>
                <a:cs typeface="Segoe UI"/>
              </a:rPr>
              <a:t>Maths</a:t>
            </a:r>
            <a:r>
              <a:rPr lang="en-GB" b="1">
                <a:latin typeface="Segoe UI"/>
                <a:cs typeface="Segoe UI"/>
              </a:rPr>
              <a:t> -</a:t>
            </a:r>
            <a:r>
              <a:rPr lang="en-GB">
                <a:latin typeface="Segoe UI"/>
                <a:cs typeface="Segoe UI"/>
              </a:rPr>
              <a:t> Arithmetic </a:t>
            </a:r>
          </a:p>
          <a:p>
            <a:pPr marL="0" indent="0">
              <a:buNone/>
            </a:pPr>
            <a:r>
              <a:rPr lang="en-GB">
                <a:latin typeface="Segoe UI"/>
                <a:cs typeface="Segoe UI"/>
              </a:rPr>
              <a:t>      Problem solving and reasoning</a:t>
            </a:r>
          </a:p>
          <a:p>
            <a:pPr marL="0" indent="0">
              <a:buNone/>
            </a:pPr>
            <a:r>
              <a:rPr lang="en-GB" sz="1600">
                <a:latin typeface="Segoe UI"/>
                <a:cs typeface="Segoe UI"/>
              </a:rPr>
              <a:t> </a:t>
            </a:r>
            <a:endParaRPr lang="en-GB">
              <a:latin typeface="Segoe UI"/>
              <a:cs typeface="Segoe UI"/>
            </a:endParaRPr>
          </a:p>
          <a:p>
            <a:pPr marL="0" indent="0">
              <a:buNone/>
            </a:pPr>
            <a:r>
              <a:rPr lang="en-GB" b="1" u="sng">
                <a:latin typeface="Segoe UI"/>
                <a:cs typeface="Segoe UI"/>
              </a:rPr>
              <a:t>Reading </a:t>
            </a:r>
            <a:r>
              <a:rPr lang="en-GB">
                <a:latin typeface="Segoe UI"/>
                <a:cs typeface="Segoe UI"/>
              </a:rPr>
              <a:t>- Comprehension</a:t>
            </a:r>
          </a:p>
          <a:p>
            <a:pPr marL="0" indent="0">
              <a:buNone/>
            </a:pPr>
            <a:r>
              <a:rPr lang="en-GB" sz="1600">
                <a:latin typeface="Segoe UI" panose="020B0502040204020203" pitchFamily="34" charset="0"/>
                <a:cs typeface="Segoe UI" panose="020B0502040204020203" pitchFamily="34" charset="0"/>
              </a:rPr>
              <a:t> </a:t>
            </a:r>
            <a:endParaRPr lang="en-GB">
              <a:latin typeface="Segoe UI" panose="020B0502040204020203" pitchFamily="34" charset="0"/>
              <a:cs typeface="Segoe UI" panose="020B0502040204020203" pitchFamily="34" charset="0"/>
            </a:endParaRPr>
          </a:p>
          <a:p>
            <a:pPr marL="0" indent="0">
              <a:buNone/>
            </a:pPr>
            <a:r>
              <a:rPr lang="en-GB" b="1" u="sng">
                <a:latin typeface="Segoe UI"/>
                <a:cs typeface="Segoe UI"/>
              </a:rPr>
              <a:t>Spelling, punctuation and grammar </a:t>
            </a:r>
          </a:p>
          <a:p>
            <a:pPr marL="0" indent="0">
              <a:buNone/>
            </a:pPr>
            <a:r>
              <a:rPr lang="en-GB" sz="1600">
                <a:latin typeface="Segoe UI" panose="020B0502040204020203" pitchFamily="34" charset="0"/>
                <a:cs typeface="Segoe UI" panose="020B0502040204020203" pitchFamily="34" charset="0"/>
              </a:rPr>
              <a:t> </a:t>
            </a:r>
            <a:endParaRPr lang="en-GB">
              <a:latin typeface="Segoe UI" panose="020B0502040204020203" pitchFamily="34" charset="0"/>
              <a:cs typeface="Segoe UI" panose="020B0502040204020203" pitchFamily="34" charset="0"/>
            </a:endParaRPr>
          </a:p>
          <a:p>
            <a:pPr marL="0" indent="0">
              <a:buNone/>
            </a:pPr>
            <a:r>
              <a:rPr lang="en-GB" b="1" u="sng">
                <a:latin typeface="Segoe UI"/>
                <a:cs typeface="Segoe UI"/>
              </a:rPr>
              <a:t>Writing</a:t>
            </a:r>
            <a:r>
              <a:rPr lang="en-GB">
                <a:latin typeface="Segoe UI"/>
                <a:cs typeface="Segoe UI"/>
              </a:rPr>
              <a:t> - continues to be assessed through teacher assessment throughout the year. </a:t>
            </a:r>
          </a:p>
        </p:txBody>
      </p:sp>
    </p:spTree>
    <p:extLst>
      <p:ext uri="{BB962C8B-B14F-4D97-AF65-F5344CB8AC3E}">
        <p14:creationId xmlns:p14="http://schemas.microsoft.com/office/powerpoint/2010/main" val="1405126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a:solidFill>
                  <a:srgbClr val="002060"/>
                </a:solidFill>
                <a:latin typeface="Segoe UI" panose="020B0502040204020203" pitchFamily="34" charset="0"/>
                <a:cs typeface="Segoe UI" panose="020B0502040204020203" pitchFamily="34" charset="0"/>
              </a:rPr>
              <a:t>Personal, Social, Health and Economic (PSHE) education</a:t>
            </a:r>
          </a:p>
        </p:txBody>
      </p:sp>
      <p:sp>
        <p:nvSpPr>
          <p:cNvPr id="3" name="TextBox 2"/>
          <p:cNvSpPr txBox="1"/>
          <p:nvPr/>
        </p:nvSpPr>
        <p:spPr>
          <a:xfrm>
            <a:off x="575556" y="1628800"/>
            <a:ext cx="7992888" cy="5355312"/>
          </a:xfrm>
          <a:prstGeom prst="rect">
            <a:avLst/>
          </a:prstGeom>
          <a:noFill/>
        </p:spPr>
        <p:txBody>
          <a:bodyPr wrap="square" rtlCol="0">
            <a:spAutoFit/>
          </a:bodyPr>
          <a:lstStyle/>
          <a:p>
            <a:r>
              <a:rPr lang="en-GB">
                <a:solidFill>
                  <a:srgbClr val="002060"/>
                </a:solidFill>
                <a:latin typeface="Segoe UI" panose="020B0502040204020203" pitchFamily="34" charset="0"/>
                <a:cs typeface="Segoe UI" panose="020B0502040204020203" pitchFamily="34" charset="0"/>
              </a:rPr>
              <a:t>PSHE education became statutory for all schools from September 2020.</a:t>
            </a:r>
          </a:p>
          <a:p>
            <a:endParaRPr lang="en-GB">
              <a:solidFill>
                <a:srgbClr val="002060"/>
              </a:solidFill>
              <a:latin typeface="Segoe UI" panose="020B0502040204020203" pitchFamily="34" charset="0"/>
              <a:cs typeface="Segoe UI" panose="020B0502040204020203" pitchFamily="34" charset="0"/>
            </a:endParaRPr>
          </a:p>
          <a:p>
            <a:r>
              <a:rPr lang="en-GB">
                <a:solidFill>
                  <a:srgbClr val="002060"/>
                </a:solidFill>
                <a:latin typeface="Segoe UI" panose="020B0502040204020203" pitchFamily="34" charset="0"/>
                <a:cs typeface="Segoe UI" panose="020B0502040204020203" pitchFamily="34" charset="0"/>
              </a:rPr>
              <a:t>This Programme of Study sets out learning opportunities based on three core themes: </a:t>
            </a:r>
          </a:p>
          <a:p>
            <a:pPr marL="285750" indent="-285750">
              <a:buFont typeface="Wingdings" panose="05000000000000000000" pitchFamily="2" charset="2"/>
              <a:buChar char="ü"/>
            </a:pPr>
            <a:r>
              <a:rPr lang="en-GB" b="1">
                <a:solidFill>
                  <a:srgbClr val="002060"/>
                </a:solidFill>
                <a:latin typeface="Segoe UI" panose="020B0502040204020203" pitchFamily="34" charset="0"/>
                <a:cs typeface="Segoe UI" panose="020B0502040204020203" pitchFamily="34" charset="0"/>
              </a:rPr>
              <a:t>Health and wellbeing </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How can I stay mentally and physically well?</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What happens when I grow and change? </a:t>
            </a:r>
          </a:p>
          <a:p>
            <a:pPr marL="285750" indent="-285750">
              <a:buFont typeface="Wingdings" panose="05000000000000000000" pitchFamily="2" charset="2"/>
              <a:buChar char="ü"/>
            </a:pPr>
            <a:endParaRPr lang="en-GB">
              <a:solidFill>
                <a:srgbClr val="002060"/>
              </a:solidFill>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ü"/>
            </a:pPr>
            <a:r>
              <a:rPr lang="en-GB" b="1">
                <a:solidFill>
                  <a:srgbClr val="002060"/>
                </a:solidFill>
                <a:latin typeface="Segoe UI" panose="020B0502040204020203" pitchFamily="34" charset="0"/>
                <a:cs typeface="Segoe UI" panose="020B0502040204020203" pitchFamily="34" charset="0"/>
              </a:rPr>
              <a:t>Relationships </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Why are families and friendships so important?</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How do we respect ourselves and others?</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What do safe relationships mean? </a:t>
            </a:r>
          </a:p>
          <a:p>
            <a:pPr marL="285750" indent="-285750">
              <a:buFont typeface="Wingdings" panose="05000000000000000000" pitchFamily="2" charset="2"/>
              <a:buChar char="ü"/>
            </a:pPr>
            <a:endParaRPr lang="en-GB">
              <a:solidFill>
                <a:srgbClr val="002060"/>
              </a:solidFill>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ü"/>
            </a:pPr>
            <a:r>
              <a:rPr lang="en-GB" b="1">
                <a:solidFill>
                  <a:srgbClr val="002060"/>
                </a:solidFill>
                <a:latin typeface="Segoe UI" panose="020B0502040204020203" pitchFamily="34" charset="0"/>
                <a:cs typeface="Segoe UI" panose="020B0502040204020203" pitchFamily="34" charset="0"/>
              </a:rPr>
              <a:t>Living in the wider world</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What does it mean to belong to a community? </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What is media literacy and digital resilience? </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How can I be a global citizen?</a:t>
            </a:r>
          </a:p>
          <a:p>
            <a:pPr marL="742950" lvl="1" indent="-285750">
              <a:buFont typeface="Wingdings" panose="05000000000000000000" pitchFamily="2" charset="2"/>
              <a:buChar char="Ø"/>
            </a:pPr>
            <a:r>
              <a:rPr lang="en-GB">
                <a:solidFill>
                  <a:srgbClr val="002060"/>
                </a:solidFill>
                <a:latin typeface="Segoe UI" panose="020B0502040204020203" pitchFamily="34" charset="0"/>
                <a:cs typeface="Segoe UI" panose="020B0502040204020203" pitchFamily="34" charset="0"/>
              </a:rPr>
              <a:t>Why does money and work matter? </a:t>
            </a:r>
          </a:p>
          <a:p>
            <a:pPr marL="285750" indent="-285750">
              <a:buFont typeface="Wingdings" panose="05000000000000000000" pitchFamily="2" charset="2"/>
              <a:buChar char="ü"/>
            </a:pPr>
            <a:endParaRPr lang="en-GB">
              <a:latin typeface="+mj-lt"/>
            </a:endParaRPr>
          </a:p>
        </p:txBody>
      </p:sp>
    </p:spTree>
    <p:extLst>
      <p:ext uri="{BB962C8B-B14F-4D97-AF65-F5344CB8AC3E}">
        <p14:creationId xmlns:p14="http://schemas.microsoft.com/office/powerpoint/2010/main" val="9400112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Segoe UI" panose="020B0502040204020203" pitchFamily="34" charset="0"/>
                <a:cs typeface="Segoe UI" panose="020B0502040204020203" pitchFamily="34" charset="0"/>
              </a:rPr>
              <a:t>PE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solidFill>
                  <a:srgbClr val="002060"/>
                </a:solidFill>
                <a:latin typeface="Segoe UI"/>
                <a:cs typeface="Segoe UI"/>
              </a:rPr>
              <a:t>Your child will be taught P.E on Wednesday .  </a:t>
            </a:r>
          </a:p>
          <a:p>
            <a:r>
              <a:rPr lang="en-GB" dirty="0">
                <a:solidFill>
                  <a:srgbClr val="002060"/>
                </a:solidFill>
                <a:latin typeface="Segoe UI"/>
                <a:cs typeface="Segoe UI"/>
              </a:rPr>
              <a:t>Please can children come into school wearing their PE kit. </a:t>
            </a:r>
          </a:p>
          <a:p>
            <a:r>
              <a:rPr lang="en-GB" dirty="0">
                <a:solidFill>
                  <a:srgbClr val="002060"/>
                </a:solidFill>
                <a:latin typeface="Segoe UI"/>
                <a:cs typeface="Segoe UI"/>
              </a:rPr>
              <a:t>Please name all uniform!</a:t>
            </a:r>
          </a:p>
        </p:txBody>
      </p:sp>
    </p:spTree>
    <p:extLst>
      <p:ext uri="{BB962C8B-B14F-4D97-AF65-F5344CB8AC3E}">
        <p14:creationId xmlns:p14="http://schemas.microsoft.com/office/powerpoint/2010/main" val="3144811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a:solidFill>
                  <a:srgbClr val="002060"/>
                </a:solidFill>
                <a:latin typeface="Segoe UI" panose="020B0502040204020203" pitchFamily="34" charset="0"/>
                <a:cs typeface="Segoe UI" panose="020B0502040204020203" pitchFamily="34" charset="0"/>
              </a:rPr>
              <a:t>Homework expectations</a:t>
            </a:r>
          </a:p>
        </p:txBody>
      </p:sp>
      <p:sp>
        <p:nvSpPr>
          <p:cNvPr id="3" name="Content Placeholder 2"/>
          <p:cNvSpPr>
            <a:spLocks noGrp="1"/>
          </p:cNvSpPr>
          <p:nvPr>
            <p:ph idx="1"/>
          </p:nvPr>
        </p:nvSpPr>
        <p:spPr>
          <a:xfrm>
            <a:off x="457200" y="1600200"/>
            <a:ext cx="8229600" cy="4981139"/>
          </a:xfrm>
        </p:spPr>
        <p:txBody>
          <a:bodyPr vert="horz" lIns="91440" tIns="45720" rIns="91440" bIns="45720" rtlCol="0" anchor="t">
            <a:normAutofit/>
          </a:bodyPr>
          <a:lstStyle/>
          <a:p>
            <a:pPr marL="0" indent="0">
              <a:buNone/>
            </a:pPr>
            <a:r>
              <a:rPr lang="en-GB" b="1">
                <a:solidFill>
                  <a:srgbClr val="002060"/>
                </a:solidFill>
                <a:latin typeface="Segoe UI"/>
                <a:cs typeface="Segoe UI"/>
              </a:rPr>
              <a:t>Daily: </a:t>
            </a:r>
            <a:r>
              <a:rPr lang="en-GB">
                <a:solidFill>
                  <a:srgbClr val="002060"/>
                </a:solidFill>
                <a:latin typeface="Segoe UI"/>
                <a:cs typeface="Segoe UI"/>
              </a:rPr>
              <a:t>5-10 minutes of reading every night. Please sign your child’s diary. Times Tables practice as much as you can. </a:t>
            </a:r>
          </a:p>
          <a:p>
            <a:pPr marL="0" indent="0">
              <a:buNone/>
            </a:pPr>
            <a:endParaRPr lang="en-GB">
              <a:solidFill>
                <a:srgbClr val="002060"/>
              </a:solidFill>
              <a:latin typeface="Segoe UI" panose="020B0502040204020203" pitchFamily="34" charset="0"/>
              <a:cs typeface="Segoe UI" panose="020B0502040204020203" pitchFamily="34" charset="0"/>
            </a:endParaRPr>
          </a:p>
          <a:p>
            <a:pPr marL="0" indent="0">
              <a:buNone/>
            </a:pPr>
            <a:r>
              <a:rPr lang="en-GB" b="1">
                <a:solidFill>
                  <a:srgbClr val="002060"/>
                </a:solidFill>
                <a:latin typeface="Segoe UI" panose="020B0502040204020203" pitchFamily="34" charset="0"/>
                <a:cs typeface="Segoe UI" panose="020B0502040204020203" pitchFamily="34" charset="0"/>
              </a:rPr>
              <a:t>Weekly</a:t>
            </a:r>
          </a:p>
          <a:p>
            <a:pPr marL="0" indent="0">
              <a:buNone/>
            </a:pPr>
            <a:r>
              <a:rPr lang="en-GB">
                <a:solidFill>
                  <a:srgbClr val="002060"/>
                </a:solidFill>
                <a:latin typeface="Segoe UI"/>
                <a:cs typeface="Segoe UI"/>
              </a:rPr>
              <a:t>Spellings:10 spellings for all children/5 spellings for some groups.</a:t>
            </a:r>
            <a:endParaRPr lang="en-GB">
              <a:solidFill>
                <a:srgbClr val="002060"/>
              </a:solidFill>
              <a:latin typeface="Segoe UI" panose="020B0502040204020203" pitchFamily="34" charset="0"/>
              <a:cs typeface="Segoe UI" panose="020B0502040204020203" pitchFamily="34" charset="0"/>
            </a:endParaRPr>
          </a:p>
          <a:p>
            <a:pPr marL="0" indent="0">
              <a:buNone/>
            </a:pPr>
            <a:r>
              <a:rPr lang="en-GB">
                <a:solidFill>
                  <a:srgbClr val="002060"/>
                </a:solidFill>
                <a:latin typeface="Segoe UI"/>
                <a:cs typeface="Segoe UI"/>
              </a:rPr>
              <a:t>Arithmetic or English Grammar or Punctuation activity, (</a:t>
            </a:r>
            <a:r>
              <a:rPr lang="en-GB" err="1">
                <a:solidFill>
                  <a:srgbClr val="002060"/>
                </a:solidFill>
                <a:latin typeface="Segoe UI"/>
                <a:cs typeface="Segoe UI"/>
              </a:rPr>
              <a:t>approx</a:t>
            </a:r>
            <a:r>
              <a:rPr lang="en-GB">
                <a:solidFill>
                  <a:srgbClr val="002060"/>
                </a:solidFill>
                <a:latin typeface="Segoe UI"/>
                <a:cs typeface="Segoe UI"/>
              </a:rPr>
              <a:t> 15 minutes)</a:t>
            </a:r>
          </a:p>
          <a:p>
            <a:pPr marL="0" indent="0">
              <a:buNone/>
            </a:pPr>
            <a:endParaRPr lang="en-GB">
              <a:solidFill>
                <a:srgbClr val="002060"/>
              </a:solidFill>
              <a:latin typeface="Segoe UI" panose="020B0502040204020203" pitchFamily="34" charset="0"/>
              <a:cs typeface="Segoe UI" panose="020B0502040204020203" pitchFamily="34" charset="0"/>
            </a:endParaRPr>
          </a:p>
          <a:p>
            <a:pPr marL="0" indent="0">
              <a:buNone/>
            </a:pPr>
            <a:r>
              <a:rPr lang="en-GB" b="1">
                <a:solidFill>
                  <a:srgbClr val="002060"/>
                </a:solidFill>
                <a:latin typeface="Segoe UI"/>
                <a:cs typeface="Segoe UI"/>
              </a:rPr>
              <a:t>Additional activities: </a:t>
            </a:r>
            <a:r>
              <a:rPr lang="en-GB">
                <a:solidFill>
                  <a:srgbClr val="002060"/>
                </a:solidFill>
                <a:latin typeface="Segoe UI"/>
                <a:cs typeface="Segoe UI"/>
              </a:rPr>
              <a:t>Times Tables Rockstars, </a:t>
            </a:r>
            <a:r>
              <a:rPr lang="en-GB" err="1">
                <a:solidFill>
                  <a:srgbClr val="002060"/>
                </a:solidFill>
                <a:latin typeface="Segoe UI"/>
                <a:cs typeface="Segoe UI"/>
              </a:rPr>
              <a:t>NumBots</a:t>
            </a:r>
            <a:r>
              <a:rPr lang="en-GB">
                <a:solidFill>
                  <a:srgbClr val="002060"/>
                </a:solidFill>
                <a:latin typeface="Segoe UI"/>
                <a:cs typeface="Segoe UI"/>
              </a:rPr>
              <a:t>, Hit the Button. </a:t>
            </a:r>
          </a:p>
          <a:p>
            <a:pPr marL="0" indent="0">
              <a:buNone/>
            </a:pPr>
            <a:endParaRPr lang="en-GB">
              <a:solidFill>
                <a:srgbClr val="002060"/>
              </a:solidFill>
              <a:latin typeface="Segoe UI" panose="020B0502040204020203" pitchFamily="34" charset="0"/>
              <a:cs typeface="Segoe UI" panose="020B0502040204020203" pitchFamily="34" charset="0"/>
            </a:endParaRPr>
          </a:p>
          <a:p>
            <a:pPr marL="0" indent="0">
              <a:buNone/>
            </a:pPr>
            <a:r>
              <a:rPr lang="en-GB" b="1">
                <a:solidFill>
                  <a:srgbClr val="002060"/>
                </a:solidFill>
                <a:latin typeface="Segoe UI"/>
                <a:cs typeface="Segoe UI"/>
              </a:rPr>
              <a:t>Half termly: </a:t>
            </a:r>
            <a:r>
              <a:rPr lang="en-GB">
                <a:solidFill>
                  <a:srgbClr val="002060"/>
                </a:solidFill>
                <a:latin typeface="Segoe UI"/>
                <a:cs typeface="Segoe UI"/>
              </a:rPr>
              <a:t>Homework menu (complete a minimum of 2)  (Topic, Online Safety, Values, Rights Respecting School and Activity Passport) </a:t>
            </a:r>
          </a:p>
          <a:p>
            <a:pPr marL="0" indent="0">
              <a:buNone/>
            </a:pPr>
            <a:endParaRPr lang="en-GB">
              <a:solidFill>
                <a:srgbClr val="002060"/>
              </a:solidFill>
              <a:latin typeface="Segoe UI" panose="020B0502040204020203" pitchFamily="34" charset="0"/>
              <a:cs typeface="Segoe UI" panose="020B0502040204020203" pitchFamily="34" charset="0"/>
            </a:endParaRPr>
          </a:p>
          <a:p>
            <a:pPr marL="0" indent="0">
              <a:buNone/>
            </a:pPr>
            <a:endParaRPr lang="en-GB">
              <a:solidFill>
                <a:srgbClr val="002060"/>
              </a:solidFill>
            </a:endParaRPr>
          </a:p>
        </p:txBody>
      </p:sp>
    </p:spTree>
    <p:extLst>
      <p:ext uri="{BB962C8B-B14F-4D97-AF65-F5344CB8AC3E}">
        <p14:creationId xmlns:p14="http://schemas.microsoft.com/office/powerpoint/2010/main" val="2559984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062726" y="668688"/>
            <a:ext cx="3983263" cy="5663675"/>
          </a:xfrm>
          <a:prstGeom prst="rect">
            <a:avLst/>
          </a:prstGeom>
        </p:spPr>
      </p:pic>
      <p:pic>
        <p:nvPicPr>
          <p:cNvPr id="2" name="Picture 1">
            <a:extLst>
              <a:ext uri="{FF2B5EF4-FFF2-40B4-BE49-F238E27FC236}">
                <a16:creationId xmlns:a16="http://schemas.microsoft.com/office/drawing/2014/main" id="{479131D2-814F-C229-06FF-B90FA9A2D660}"/>
              </a:ext>
            </a:extLst>
          </p:cNvPr>
          <p:cNvPicPr>
            <a:picLocks noChangeAspect="1"/>
          </p:cNvPicPr>
          <p:nvPr/>
        </p:nvPicPr>
        <p:blipFill>
          <a:blip r:embed="rId3"/>
          <a:stretch>
            <a:fillRect/>
          </a:stretch>
        </p:blipFill>
        <p:spPr>
          <a:xfrm>
            <a:off x="348169" y="239389"/>
            <a:ext cx="4452221" cy="64196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8334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5554960" cy="5649491"/>
          </a:xfrm>
        </p:spPr>
        <p:txBody>
          <a:bodyPr>
            <a:normAutofit fontScale="92500"/>
          </a:bodyPr>
          <a:lstStyle/>
          <a:p>
            <a:r>
              <a:rPr lang="en-GB">
                <a:solidFill>
                  <a:srgbClr val="002060"/>
                </a:solidFill>
                <a:latin typeface="Segoe UI" panose="020B0502040204020203" pitchFamily="34" charset="0"/>
                <a:cs typeface="Segoe UI" panose="020B0502040204020203" pitchFamily="34" charset="0"/>
              </a:rPr>
              <a:t>We are a Rights Respecting School and have gained the Gold Award. Children’s voice is important to us and for them to understand that they have rights and to respect. </a:t>
            </a:r>
          </a:p>
          <a:p>
            <a:endParaRPr lang="en-GB">
              <a:solidFill>
                <a:srgbClr val="002060"/>
              </a:solidFill>
              <a:latin typeface="Segoe UI" panose="020B0502040204020203" pitchFamily="34" charset="0"/>
              <a:cs typeface="Segoe UI" panose="020B0502040204020203" pitchFamily="34" charset="0"/>
            </a:endParaRPr>
          </a:p>
          <a:p>
            <a:r>
              <a:rPr lang="en-GB">
                <a:solidFill>
                  <a:srgbClr val="002060"/>
                </a:solidFill>
                <a:latin typeface="Segoe UI" panose="020B0502040204020203" pitchFamily="34" charset="0"/>
                <a:cs typeface="Segoe UI" panose="020B0502040204020203" pitchFamily="34" charset="0"/>
              </a:rPr>
              <a:t>There are four key areas of impact for children at a Rights Respecting school; wellbeing, participation, relationships and self-esteem.</a:t>
            </a:r>
          </a:p>
          <a:p>
            <a:endParaRPr lang="en-GB">
              <a:solidFill>
                <a:srgbClr val="002060"/>
              </a:solidFill>
              <a:latin typeface="Segoe UI" panose="020B0502040204020203" pitchFamily="34" charset="0"/>
              <a:cs typeface="Segoe UI" panose="020B0502040204020203" pitchFamily="34" charset="0"/>
            </a:endParaRPr>
          </a:p>
          <a:p>
            <a:r>
              <a:rPr lang="en-GB">
                <a:solidFill>
                  <a:srgbClr val="002060"/>
                </a:solidFill>
                <a:latin typeface="Segoe UI" panose="020B0502040204020203" pitchFamily="34" charset="0"/>
                <a:cs typeface="Segoe UI" panose="020B0502040204020203" pitchFamily="34" charset="0"/>
              </a:rPr>
              <a:t>The difference that a Rights Respecting School makes goes beyond the school gates, making a positive impact on the whole community.</a:t>
            </a:r>
          </a:p>
          <a:p>
            <a:r>
              <a:rPr lang="en-GB">
                <a:solidFill>
                  <a:srgbClr val="002060"/>
                </a:solidFill>
                <a:latin typeface="Segoe UI" panose="020B0502040204020203" pitchFamily="34" charset="0"/>
                <a:cs typeface="Segoe UI" panose="020B0502040204020203" pitchFamily="34" charset="0"/>
              </a:rPr>
              <a:t>Children are healthier and happier</a:t>
            </a:r>
          </a:p>
          <a:p>
            <a:r>
              <a:rPr lang="en-GB">
                <a:solidFill>
                  <a:srgbClr val="002060"/>
                </a:solidFill>
                <a:latin typeface="Segoe UI" panose="020B0502040204020203" pitchFamily="34" charset="0"/>
                <a:cs typeface="Segoe UI" panose="020B0502040204020203" pitchFamily="34" charset="0"/>
              </a:rPr>
              <a:t>Children feel safe</a:t>
            </a:r>
          </a:p>
          <a:p>
            <a:r>
              <a:rPr lang="en-GB">
                <a:solidFill>
                  <a:srgbClr val="002060"/>
                </a:solidFill>
                <a:latin typeface="Segoe UI" panose="020B0502040204020203" pitchFamily="34" charset="0"/>
                <a:cs typeface="Segoe UI" panose="020B0502040204020203" pitchFamily="34" charset="0"/>
              </a:rPr>
              <a:t>Children have better relationships</a:t>
            </a:r>
          </a:p>
          <a:p>
            <a:r>
              <a:rPr lang="en-GB">
                <a:solidFill>
                  <a:srgbClr val="002060"/>
                </a:solidFill>
                <a:latin typeface="Segoe UI" panose="020B0502040204020203" pitchFamily="34" charset="0"/>
                <a:cs typeface="Segoe UI" panose="020B0502040204020203" pitchFamily="34" charset="0"/>
              </a:rPr>
              <a:t>Children become active and involved in school life and the wider world</a:t>
            </a:r>
          </a:p>
          <a:p>
            <a:endParaRPr lang="en-GB"/>
          </a:p>
        </p:txBody>
      </p:sp>
      <p:pic>
        <p:nvPicPr>
          <p:cNvPr id="4" name="Picture 3"/>
          <p:cNvPicPr>
            <a:picLocks noChangeAspect="1"/>
          </p:cNvPicPr>
          <p:nvPr/>
        </p:nvPicPr>
        <p:blipFill>
          <a:blip r:embed="rId2"/>
          <a:stretch>
            <a:fillRect/>
          </a:stretch>
        </p:blipFill>
        <p:spPr>
          <a:xfrm>
            <a:off x="6660232" y="620688"/>
            <a:ext cx="1943100" cy="1609725"/>
          </a:xfrm>
          <a:prstGeom prst="rect">
            <a:avLst/>
          </a:prstGeom>
        </p:spPr>
      </p:pic>
    </p:spTree>
    <p:extLst>
      <p:ext uri="{BB962C8B-B14F-4D97-AF65-F5344CB8AC3E}">
        <p14:creationId xmlns:p14="http://schemas.microsoft.com/office/powerpoint/2010/main" val="1224695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Segoe UI" panose="020B0502040204020203" pitchFamily="34" charset="0"/>
                <a:cs typeface="Segoe UI" panose="020B0502040204020203" pitchFamily="34" charset="0"/>
              </a:rPr>
              <a:t>Contact details…</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GB" dirty="0">
                <a:solidFill>
                  <a:srgbClr val="002060"/>
                </a:solidFill>
                <a:latin typeface="Segoe UI"/>
                <a:ea typeface="+mn-lt"/>
                <a:cs typeface="Segoe UI"/>
              </a:rPr>
              <a:t>Mrs Farley &amp; Mrs </a:t>
            </a:r>
            <a:r>
              <a:rPr lang="en-GB" dirty="0" err="1">
                <a:solidFill>
                  <a:srgbClr val="002060"/>
                </a:solidFill>
                <a:latin typeface="Segoe UI"/>
                <a:ea typeface="+mn-lt"/>
                <a:cs typeface="Segoe UI"/>
              </a:rPr>
              <a:t>Critchard</a:t>
            </a:r>
            <a:r>
              <a:rPr lang="en-GB" dirty="0">
                <a:solidFill>
                  <a:srgbClr val="002060"/>
                </a:solidFill>
                <a:latin typeface="Segoe UI"/>
                <a:ea typeface="+mn-lt"/>
                <a:cs typeface="Segoe UI"/>
              </a:rPr>
              <a:t>: </a:t>
            </a:r>
            <a:r>
              <a:rPr lang="en-GB" dirty="0">
                <a:solidFill>
                  <a:srgbClr val="002060"/>
                </a:solidFill>
                <a:latin typeface="Segoe UI"/>
                <a:ea typeface="+mn-lt"/>
                <a:cs typeface="Segoe UI"/>
                <a:hlinkClick r:id="rId2"/>
              </a:rPr>
              <a:t>dove@parkfieldschool.co.uk</a:t>
            </a:r>
            <a:r>
              <a:rPr lang="en-GB" dirty="0">
                <a:solidFill>
                  <a:srgbClr val="002060"/>
                </a:solidFill>
                <a:latin typeface="Segoe UI"/>
                <a:ea typeface="+mn-lt"/>
                <a:cs typeface="Segoe UI"/>
              </a:rPr>
              <a:t> </a:t>
            </a:r>
          </a:p>
          <a:p>
            <a:pPr marL="0" indent="0">
              <a:buNone/>
            </a:pPr>
            <a:endParaRPr lang="en-GB">
              <a:solidFill>
                <a:srgbClr val="002060"/>
              </a:solidFill>
              <a:latin typeface="Segoe UI"/>
              <a:ea typeface="Calibri"/>
              <a:cs typeface="Segoe UI"/>
            </a:endParaRPr>
          </a:p>
          <a:p>
            <a:pPr marL="0" indent="0">
              <a:buNone/>
            </a:pPr>
            <a:r>
              <a:rPr lang="en-GB" dirty="0">
                <a:solidFill>
                  <a:srgbClr val="002060"/>
                </a:solidFill>
                <a:latin typeface="Segoe UI"/>
                <a:cs typeface="Segoe UI"/>
              </a:rPr>
              <a:t>Mrs Bamford: </a:t>
            </a:r>
            <a:r>
              <a:rPr lang="en-GB" dirty="0">
                <a:solidFill>
                  <a:srgbClr val="002060"/>
                </a:solidFill>
                <a:latin typeface="Segoe UI"/>
                <a:cs typeface="Segoe UI"/>
                <a:hlinkClick r:id="rId3"/>
              </a:rPr>
              <a:t>nightingale@parkfieldschool.co.uk</a:t>
            </a:r>
            <a:r>
              <a:rPr lang="en-GB" dirty="0">
                <a:solidFill>
                  <a:srgbClr val="002060"/>
                </a:solidFill>
                <a:latin typeface="Segoe UI"/>
                <a:cs typeface="Segoe UI"/>
              </a:rPr>
              <a:t> </a:t>
            </a:r>
            <a:endParaRPr lang="en-GB" dirty="0">
              <a:latin typeface="Segoe UI"/>
              <a:cs typeface="Segoe UI"/>
            </a:endParaRPr>
          </a:p>
          <a:p>
            <a:pPr marL="0" indent="0">
              <a:buNone/>
            </a:pPr>
            <a:endParaRPr lang="en-GB">
              <a:solidFill>
                <a:srgbClr val="002060"/>
              </a:solidFill>
              <a:latin typeface="Segoe UI"/>
              <a:cs typeface="Segoe UI"/>
            </a:endParaRPr>
          </a:p>
          <a:p>
            <a:pPr marL="0" indent="0">
              <a:buNone/>
            </a:pPr>
            <a:r>
              <a:rPr lang="en-GB" dirty="0">
                <a:solidFill>
                  <a:srgbClr val="002060"/>
                </a:solidFill>
                <a:latin typeface="Segoe UI"/>
                <a:cs typeface="Segoe UI"/>
              </a:rPr>
              <a:t>Anything urgent, please catch us in the morning or send an email/message to the office.</a:t>
            </a:r>
          </a:p>
          <a:p>
            <a:endParaRPr lang="en-GB">
              <a:ea typeface="Calibri"/>
              <a:cs typeface="Calibri"/>
            </a:endParaRPr>
          </a:p>
        </p:txBody>
      </p:sp>
    </p:spTree>
    <p:extLst>
      <p:ext uri="{BB962C8B-B14F-4D97-AF65-F5344CB8AC3E}">
        <p14:creationId xmlns:p14="http://schemas.microsoft.com/office/powerpoint/2010/main" val="4248671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85726"/>
            <a:ext cx="7886700" cy="1325563"/>
          </a:xfrm>
        </p:spPr>
        <p:txBody>
          <a:bodyPr>
            <a:normAutofit/>
          </a:bodyPr>
          <a:lstStyle/>
          <a:p>
            <a:r>
              <a:rPr lang="en-GB">
                <a:solidFill>
                  <a:srgbClr val="002060"/>
                </a:solidFill>
                <a:latin typeface="Century Gothic" pitchFamily="34" charset="0"/>
              </a:rPr>
              <a:t>How can I support my child at home? </a:t>
            </a:r>
          </a:p>
        </p:txBody>
      </p:sp>
      <p:sp>
        <p:nvSpPr>
          <p:cNvPr id="3" name="Content Placeholder 2">
            <a:extLst>
              <a:ext uri="{FF2B5EF4-FFF2-40B4-BE49-F238E27FC236}">
                <a16:creationId xmlns:a16="http://schemas.microsoft.com/office/drawing/2014/main" id="{4B33B0BF-B2D7-D059-5157-9B8976DDA1EC}"/>
              </a:ext>
            </a:extLst>
          </p:cNvPr>
          <p:cNvSpPr>
            <a:spLocks noGrp="1"/>
          </p:cNvSpPr>
          <p:nvPr>
            <p:ph idx="1"/>
          </p:nvPr>
        </p:nvSpPr>
        <p:spPr>
          <a:xfrm>
            <a:off x="628649" y="1173692"/>
            <a:ext cx="7886699" cy="3711575"/>
          </a:xfrm>
        </p:spPr>
        <p:txBody>
          <a:bodyPr>
            <a:normAutofit/>
          </a:bodyPr>
          <a:lstStyle/>
          <a:p>
            <a:r>
              <a:rPr lang="en-GB" sz="4000"/>
              <a:t>Regular reading</a:t>
            </a:r>
          </a:p>
          <a:p>
            <a:r>
              <a:rPr lang="en-GB" sz="4000"/>
              <a:t>Support with homework</a:t>
            </a:r>
          </a:p>
          <a:p>
            <a:r>
              <a:rPr lang="en-GB" sz="4000"/>
              <a:t>Spellings and times tables</a:t>
            </a:r>
          </a:p>
          <a:p>
            <a:r>
              <a:rPr lang="en-GB" sz="4000"/>
              <a:t>Board games and outside activities</a:t>
            </a:r>
          </a:p>
          <a:p>
            <a:r>
              <a:rPr lang="en-GB" sz="4000"/>
              <a:t>Encourage good sleep habits</a:t>
            </a:r>
          </a:p>
        </p:txBody>
      </p:sp>
    </p:spTree>
    <p:extLst>
      <p:ext uri="{BB962C8B-B14F-4D97-AF65-F5344CB8AC3E}">
        <p14:creationId xmlns:p14="http://schemas.microsoft.com/office/powerpoint/2010/main" val="3155540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F5448CF8-27B0-2F7A-E2FD-40904C511B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0DDDCE-CDA7-608C-A13B-47ACD78626DB}"/>
              </a:ext>
            </a:extLst>
          </p:cNvPr>
          <p:cNvSpPr>
            <a:spLocks noGrp="1"/>
          </p:cNvSpPr>
          <p:nvPr>
            <p:ph type="title"/>
          </p:nvPr>
        </p:nvSpPr>
        <p:spPr>
          <a:xfrm>
            <a:off x="120649" y="-219074"/>
            <a:ext cx="8701617" cy="1325563"/>
          </a:xfrm>
        </p:spPr>
        <p:txBody>
          <a:bodyPr>
            <a:normAutofit/>
          </a:bodyPr>
          <a:lstStyle/>
          <a:p>
            <a:r>
              <a:rPr lang="en-GB">
                <a:solidFill>
                  <a:srgbClr val="002060"/>
                </a:solidFill>
                <a:latin typeface="Twinkl SemiBold" panose="02000000000000000000" pitchFamily="2" charset="0"/>
              </a:rPr>
              <a:t>How can I support my child at home?</a:t>
            </a:r>
          </a:p>
        </p:txBody>
      </p:sp>
      <p:pic>
        <p:nvPicPr>
          <p:cNvPr id="6" name="Picture 5">
            <a:extLst>
              <a:ext uri="{FF2B5EF4-FFF2-40B4-BE49-F238E27FC236}">
                <a16:creationId xmlns:a16="http://schemas.microsoft.com/office/drawing/2014/main" id="{A433C4AD-245E-C54D-D683-9950CD56626F}"/>
              </a:ext>
            </a:extLst>
          </p:cNvPr>
          <p:cNvPicPr>
            <a:picLocks noChangeAspect="1"/>
          </p:cNvPicPr>
          <p:nvPr/>
        </p:nvPicPr>
        <p:blipFill>
          <a:blip r:embed="rId2"/>
          <a:stretch>
            <a:fillRect/>
          </a:stretch>
        </p:blipFill>
        <p:spPr>
          <a:xfrm>
            <a:off x="321734" y="1106489"/>
            <a:ext cx="3871927" cy="1779430"/>
          </a:xfrm>
          <a:prstGeom prst="rect">
            <a:avLst/>
          </a:prstGeom>
        </p:spPr>
      </p:pic>
      <p:sp>
        <p:nvSpPr>
          <p:cNvPr id="8" name="TextBox 7">
            <a:extLst>
              <a:ext uri="{FF2B5EF4-FFF2-40B4-BE49-F238E27FC236}">
                <a16:creationId xmlns:a16="http://schemas.microsoft.com/office/drawing/2014/main" id="{21F89FDC-52EF-3848-6701-AD2B7A4F76C7}"/>
              </a:ext>
            </a:extLst>
          </p:cNvPr>
          <p:cNvSpPr txBox="1"/>
          <p:nvPr/>
        </p:nvSpPr>
        <p:spPr>
          <a:xfrm>
            <a:off x="779479" y="2923412"/>
            <a:ext cx="3013043" cy="369332"/>
          </a:xfrm>
          <a:prstGeom prst="rect">
            <a:avLst/>
          </a:prstGeom>
          <a:noFill/>
        </p:spPr>
        <p:txBody>
          <a:bodyPr wrap="square">
            <a:spAutoFit/>
          </a:bodyPr>
          <a:lstStyle/>
          <a:p>
            <a:r>
              <a:rPr lang="en-GB"/>
              <a:t>https://play.ttrockstars.com/</a:t>
            </a:r>
          </a:p>
        </p:txBody>
      </p:sp>
      <p:pic>
        <p:nvPicPr>
          <p:cNvPr id="10" name="Picture 9">
            <a:extLst>
              <a:ext uri="{FF2B5EF4-FFF2-40B4-BE49-F238E27FC236}">
                <a16:creationId xmlns:a16="http://schemas.microsoft.com/office/drawing/2014/main" id="{B1AA7867-E6A8-0FED-61B9-6A0BBC0FB679}"/>
              </a:ext>
            </a:extLst>
          </p:cNvPr>
          <p:cNvPicPr>
            <a:picLocks noChangeAspect="1"/>
          </p:cNvPicPr>
          <p:nvPr/>
        </p:nvPicPr>
        <p:blipFill>
          <a:blip r:embed="rId3"/>
          <a:stretch>
            <a:fillRect/>
          </a:stretch>
        </p:blipFill>
        <p:spPr>
          <a:xfrm>
            <a:off x="5351479" y="1067782"/>
            <a:ext cx="2927435" cy="1856844"/>
          </a:xfrm>
          <a:prstGeom prst="rect">
            <a:avLst/>
          </a:prstGeom>
        </p:spPr>
      </p:pic>
      <p:sp>
        <p:nvSpPr>
          <p:cNvPr id="12" name="TextBox 11">
            <a:extLst>
              <a:ext uri="{FF2B5EF4-FFF2-40B4-BE49-F238E27FC236}">
                <a16:creationId xmlns:a16="http://schemas.microsoft.com/office/drawing/2014/main" id="{2AA05F34-B112-D919-E807-5655EEFBBE7B}"/>
              </a:ext>
            </a:extLst>
          </p:cNvPr>
          <p:cNvSpPr txBox="1"/>
          <p:nvPr/>
        </p:nvSpPr>
        <p:spPr>
          <a:xfrm>
            <a:off x="5266581" y="2998801"/>
            <a:ext cx="3097229" cy="369332"/>
          </a:xfrm>
          <a:prstGeom prst="rect">
            <a:avLst/>
          </a:prstGeom>
          <a:noFill/>
        </p:spPr>
        <p:txBody>
          <a:bodyPr wrap="square">
            <a:spAutoFit/>
          </a:bodyPr>
          <a:lstStyle/>
          <a:p>
            <a:r>
              <a:rPr lang="en-GB"/>
              <a:t>https://www.topmarks.co.uk/</a:t>
            </a:r>
          </a:p>
        </p:txBody>
      </p:sp>
    </p:spTree>
    <p:extLst>
      <p:ext uri="{BB962C8B-B14F-4D97-AF65-F5344CB8AC3E}">
        <p14:creationId xmlns:p14="http://schemas.microsoft.com/office/powerpoint/2010/main" val="1219048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Century Gothic" pitchFamily="34" charset="0"/>
              </a:rPr>
              <a:t>Any questions? </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1" y="2471936"/>
            <a:ext cx="2635349" cy="2088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9273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0667" y="116874"/>
            <a:ext cx="1501895" cy="363603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7487" y="317798"/>
            <a:ext cx="1492729" cy="343169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1490" y="318157"/>
            <a:ext cx="1501714" cy="3431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439" y="528144"/>
            <a:ext cx="2775826" cy="92804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descr="Logo, company name&#10;&#10;Description automatically generated">
            <a:extLst>
              <a:ext uri="{FF2B5EF4-FFF2-40B4-BE49-F238E27FC236}">
                <a16:creationId xmlns:a16="http://schemas.microsoft.com/office/drawing/2014/main" id="{FC5FD573-58EA-027D-E888-BD8BCE62FE6A}"/>
              </a:ext>
            </a:extLst>
          </p:cNvPr>
          <p:cNvPicPr>
            <a:picLocks noChangeAspect="1"/>
          </p:cNvPicPr>
          <p:nvPr/>
        </p:nvPicPr>
        <p:blipFill>
          <a:blip r:embed="rId6"/>
          <a:stretch>
            <a:fillRect/>
          </a:stretch>
        </p:blipFill>
        <p:spPr>
          <a:xfrm>
            <a:off x="123645" y="4129737"/>
            <a:ext cx="4454105" cy="1272076"/>
          </a:xfrm>
          <a:prstGeom prst="rect">
            <a:avLst/>
          </a:prstGeom>
          <a:ln>
            <a:solidFill>
              <a:schemeClr val="accent1"/>
            </a:solidFill>
          </a:ln>
        </p:spPr>
      </p:pic>
      <p:pic>
        <p:nvPicPr>
          <p:cNvPr id="3" name="Picture 3" descr="Logo, company name&#10;&#10;Description automatically generated">
            <a:extLst>
              <a:ext uri="{FF2B5EF4-FFF2-40B4-BE49-F238E27FC236}">
                <a16:creationId xmlns:a16="http://schemas.microsoft.com/office/drawing/2014/main" id="{5E2498DD-906D-91A5-F58C-721D4A648295}"/>
              </a:ext>
            </a:extLst>
          </p:cNvPr>
          <p:cNvPicPr>
            <a:picLocks noChangeAspect="1"/>
          </p:cNvPicPr>
          <p:nvPr/>
        </p:nvPicPr>
        <p:blipFill>
          <a:blip r:embed="rId7"/>
          <a:stretch>
            <a:fillRect/>
          </a:stretch>
        </p:blipFill>
        <p:spPr>
          <a:xfrm>
            <a:off x="4976643" y="3852371"/>
            <a:ext cx="3922143" cy="1826808"/>
          </a:xfrm>
          <a:prstGeom prst="rect">
            <a:avLst/>
          </a:prstGeom>
          <a:ln>
            <a:solidFill>
              <a:schemeClr val="accent1"/>
            </a:solidFill>
          </a:ln>
        </p:spPr>
      </p:pic>
    </p:spTree>
    <p:extLst>
      <p:ext uri="{BB962C8B-B14F-4D97-AF65-F5344CB8AC3E}">
        <p14:creationId xmlns:p14="http://schemas.microsoft.com/office/powerpoint/2010/main" val="2235913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3513BEC98A5846B7DCBB064EF0BB32" ma:contentTypeVersion="16" ma:contentTypeDescription="Create a new document." ma:contentTypeScope="" ma:versionID="8dbfd9b8fce71798ffbbf02a7593f6bc">
  <xsd:schema xmlns:xsd="http://www.w3.org/2001/XMLSchema" xmlns:xs="http://www.w3.org/2001/XMLSchema" xmlns:p="http://schemas.microsoft.com/office/2006/metadata/properties" xmlns:ns2="da9962b9-5a2a-4c27-8c1d-88abce1f3c29" xmlns:ns3="d625f226-d08d-4266-ba96-3b11ed3c947a" targetNamespace="http://schemas.microsoft.com/office/2006/metadata/properties" ma:root="true" ma:fieldsID="a1b35f41b4457c1cbb40c9c5572692bc" ns2:_="" ns3:_="">
    <xsd:import namespace="da9962b9-5a2a-4c27-8c1d-88abce1f3c29"/>
    <xsd:import namespace="d625f226-d08d-4266-ba96-3b11ed3c947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9962b9-5a2a-4c27-8c1d-88abce1f3c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858d860-5831-4b8f-8a60-39baed71e35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625f226-d08d-4266-ba96-3b11ed3c947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ba6f973-2131-44ee-98ce-9cc323a6f79e}" ma:internalName="TaxCatchAll" ma:showField="CatchAllData" ma:web="d625f226-d08d-4266-ba96-3b11ed3c947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d625f226-d08d-4266-ba96-3b11ed3c947a" xsi:nil="true"/>
    <lcf76f155ced4ddcb4097134ff3c332f xmlns="da9962b9-5a2a-4c27-8c1d-88abce1f3c2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95C78A-6531-4ACF-98C8-B5FFF4DA306A}">
  <ds:schemaRefs>
    <ds:schemaRef ds:uri="http://schemas.microsoft.com/sharepoint/v3/contenttype/forms"/>
  </ds:schemaRefs>
</ds:datastoreItem>
</file>

<file path=customXml/itemProps2.xml><?xml version="1.0" encoding="utf-8"?>
<ds:datastoreItem xmlns:ds="http://schemas.openxmlformats.org/officeDocument/2006/customXml" ds:itemID="{4566720D-8543-4D31-8A37-08A1474E6A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a9962b9-5a2a-4c27-8c1d-88abce1f3c29"/>
    <ds:schemaRef ds:uri="d625f226-d08d-4266-ba96-3b11ed3c94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E6B847D-1508-4C7A-9F81-920490BE2F80}">
  <ds:schemaRefs>
    <ds:schemaRef ds:uri="http://purl.org/dc/dcmitype/"/>
    <ds:schemaRef ds:uri="http://schemas.microsoft.com/office/2006/documentManagement/types"/>
    <ds:schemaRef ds:uri="d625f226-d08d-4266-ba96-3b11ed3c947a"/>
    <ds:schemaRef ds:uri="http://purl.org/dc/terms/"/>
    <ds:schemaRef ds:uri="http://purl.org/dc/elements/1.1/"/>
    <ds:schemaRef ds:uri="http://schemas.openxmlformats.org/package/2006/metadata/core-properties"/>
    <ds:schemaRef ds:uri="http://schemas.microsoft.com/office/2006/metadata/properties"/>
    <ds:schemaRef ds:uri="http://schemas.microsoft.com/office/infopath/2007/PartnerControls"/>
    <ds:schemaRef ds:uri="da9962b9-5a2a-4c27-8c1d-88abce1f3c2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955</Words>
  <Application>Microsoft Office PowerPoint</Application>
  <PresentationFormat>On-screen Show (4:3)</PresentationFormat>
  <Paragraphs>128</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Year 2 Curriculum Evening </vt:lpstr>
      <vt:lpstr>Meet the team! </vt:lpstr>
      <vt:lpstr>Structure of the day… </vt:lpstr>
      <vt:lpstr>What does my child need to bring to school? </vt:lpstr>
      <vt:lpstr>Curriculum Overview</vt:lpstr>
      <vt:lpstr>English </vt:lpstr>
      <vt:lpstr>PowerPoint Presentation</vt:lpstr>
      <vt:lpstr>Reading </vt:lpstr>
      <vt:lpstr>Maths </vt:lpstr>
      <vt:lpstr>Problem solving &amp; reasoning… Embedded within each lesson is the opportunity for PSR – application of mathematical concepts.  We promote oracy through the use of sentence stems to support the children in their reasoning. </vt:lpstr>
      <vt:lpstr>Optional End of Key Stage 1 Assessments</vt:lpstr>
      <vt:lpstr>Personal, Social, Health and Economic (PSHE) education</vt:lpstr>
      <vt:lpstr>PE </vt:lpstr>
      <vt:lpstr>Homework expectations</vt:lpstr>
      <vt:lpstr>PowerPoint Presentation</vt:lpstr>
      <vt:lpstr>PowerPoint Presentation</vt:lpstr>
      <vt:lpstr>Contact details…</vt:lpstr>
      <vt:lpstr>How can I support my child at home? </vt:lpstr>
      <vt:lpstr>How can I support my child at home?</vt:lpstr>
      <vt:lpstr>Any questions?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Curriculum Evening</dc:title>
  <dc:creator>Hollie Bowkett</dc:creator>
  <cp:lastModifiedBy>Hollie Bowkett</cp:lastModifiedBy>
  <cp:revision>7</cp:revision>
  <dcterms:created xsi:type="dcterms:W3CDTF">2019-05-15T06:32:10Z</dcterms:created>
  <dcterms:modified xsi:type="dcterms:W3CDTF">2025-09-15T18:39:13Z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0x010100DC3513BEC98A5846B7DCBB064EF0BB32</vt:lpwstr>
  </property>
  <property fmtid="{D5CDD505-2E9C-101B-9397-08002B2CF9AE}" pid="3" name="MediaServiceImageTags">
    <vt:lpwstr/>
  </property>
</Properties>
</file>