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57" r:id="rId5"/>
    <p:sldId id="263" r:id="rId6"/>
    <p:sldId id="258" r:id="rId7"/>
    <p:sldId id="264" r:id="rId8"/>
    <p:sldId id="266" r:id="rId9"/>
    <p:sldId id="265" r:id="rId10"/>
    <p:sldId id="267" r:id="rId11"/>
    <p:sldId id="268" r:id="rId12"/>
    <p:sldId id="269" r:id="rId13"/>
    <p:sldId id="27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31" d="100"/>
          <a:sy n="131" d="100"/>
        </p:scale>
        <p:origin x="35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5B89D3-4813-4BE5-89E1-CA78D01E16B4}"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378D47D3-D7C5-46FA-B94D-1809F9AAD2DC}">
      <dgm:prSet/>
      <dgm:spPr/>
      <dgm:t>
        <a:bodyPr/>
        <a:lstStyle/>
        <a:p>
          <a:r>
            <a:rPr lang="en-US"/>
            <a:t>Write to the Home Office asking that they:</a:t>
          </a:r>
        </a:p>
      </dgm:t>
    </dgm:pt>
    <dgm:pt modelId="{22DF49B0-FFAF-496A-9A6C-2D6D05305543}" type="parTrans" cxnId="{6301746F-33D4-428A-B8C1-4C392B59192A}">
      <dgm:prSet/>
      <dgm:spPr/>
      <dgm:t>
        <a:bodyPr/>
        <a:lstStyle/>
        <a:p>
          <a:endParaRPr lang="en-US"/>
        </a:p>
      </dgm:t>
    </dgm:pt>
    <dgm:pt modelId="{096D66ED-3979-498E-AF57-75651C11DE5F}" type="sibTrans" cxnId="{6301746F-33D4-428A-B8C1-4C392B59192A}">
      <dgm:prSet/>
      <dgm:spPr/>
      <dgm:t>
        <a:bodyPr/>
        <a:lstStyle/>
        <a:p>
          <a:endParaRPr lang="en-US"/>
        </a:p>
      </dgm:t>
    </dgm:pt>
    <dgm:pt modelId="{31B3F4C8-03EE-41BC-AA89-50A0F92B6608}">
      <dgm:prSet/>
      <dgm:spPr/>
      <dgm:t>
        <a:bodyPr/>
        <a:lstStyle/>
        <a:p>
          <a:r>
            <a:rPr lang="en-US"/>
            <a:t>1. Permit the right to family reunion for unaccompanied children with international protection needs when this is in their best interests. This right should be formalised within the Immigration Rules for those with Humanitarian Protection status as well as for those recognized as refugees. </a:t>
          </a:r>
        </a:p>
      </dgm:t>
    </dgm:pt>
    <dgm:pt modelId="{B141D0A7-8CF8-43FB-B072-293562B16E27}" type="parTrans" cxnId="{C332F37E-1B31-462D-A82E-76D4B6EAD574}">
      <dgm:prSet/>
      <dgm:spPr/>
      <dgm:t>
        <a:bodyPr/>
        <a:lstStyle/>
        <a:p>
          <a:endParaRPr lang="en-US"/>
        </a:p>
      </dgm:t>
    </dgm:pt>
    <dgm:pt modelId="{4E309592-33A3-4E51-80DF-A446F079F236}" type="sibTrans" cxnId="{C332F37E-1B31-462D-A82E-76D4B6EAD574}">
      <dgm:prSet/>
      <dgm:spPr/>
      <dgm:t>
        <a:bodyPr/>
        <a:lstStyle/>
        <a:p>
          <a:endParaRPr lang="en-US"/>
        </a:p>
      </dgm:t>
    </dgm:pt>
    <dgm:pt modelId="{3FBEC2EC-5329-4086-ABFE-808C840662F6}">
      <dgm:prSet/>
      <dgm:spPr/>
      <dgm:t>
        <a:bodyPr/>
        <a:lstStyle/>
        <a:p>
          <a:r>
            <a:rPr lang="en-US"/>
            <a:t>2. Ensure that family reunion rights are made accessible to former unaccompanied child refugees who are now over 18 years of age. </a:t>
          </a:r>
        </a:p>
      </dgm:t>
    </dgm:pt>
    <dgm:pt modelId="{E7B1D538-21DA-4A2A-BFB5-69D7578BCA8C}" type="parTrans" cxnId="{977B5F8F-6AC1-4ED1-B9AD-69A60052CE6D}">
      <dgm:prSet/>
      <dgm:spPr/>
      <dgm:t>
        <a:bodyPr/>
        <a:lstStyle/>
        <a:p>
          <a:endParaRPr lang="en-US"/>
        </a:p>
      </dgm:t>
    </dgm:pt>
    <dgm:pt modelId="{51DD9BEB-046D-40B7-AD7B-AC68319E1CC6}" type="sibTrans" cxnId="{977B5F8F-6AC1-4ED1-B9AD-69A60052CE6D}">
      <dgm:prSet/>
      <dgm:spPr/>
      <dgm:t>
        <a:bodyPr/>
        <a:lstStyle/>
        <a:p>
          <a:endParaRPr lang="en-US"/>
        </a:p>
      </dgm:t>
    </dgm:pt>
    <dgm:pt modelId="{2BD20F65-1699-45D6-BF01-109E8F7C5F94}">
      <dgm:prSet/>
      <dgm:spPr/>
      <dgm:t>
        <a:bodyPr/>
        <a:lstStyle/>
        <a:p>
          <a:r>
            <a:rPr lang="en-US"/>
            <a:t>3. Commit to a broad enough definition of family for unaccompanied child refugees to enjoy their right to family life and to include child siblings and any legal or customary care givers in their country of origin. </a:t>
          </a:r>
        </a:p>
      </dgm:t>
    </dgm:pt>
    <dgm:pt modelId="{E74B0E18-C5AA-4639-BE4C-8B592D0C9C67}" type="parTrans" cxnId="{AE05C6B6-1005-4457-BD6D-E8149E8C227A}">
      <dgm:prSet/>
      <dgm:spPr/>
      <dgm:t>
        <a:bodyPr/>
        <a:lstStyle/>
        <a:p>
          <a:endParaRPr lang="en-US"/>
        </a:p>
      </dgm:t>
    </dgm:pt>
    <dgm:pt modelId="{B75AC08A-F476-462B-B5EA-7667C8165B70}" type="sibTrans" cxnId="{AE05C6B6-1005-4457-BD6D-E8149E8C227A}">
      <dgm:prSet/>
      <dgm:spPr/>
      <dgm:t>
        <a:bodyPr/>
        <a:lstStyle/>
        <a:p>
          <a:endParaRPr lang="en-US"/>
        </a:p>
      </dgm:t>
    </dgm:pt>
    <dgm:pt modelId="{875D19F4-3700-4FE6-BE7D-88863DE25B53}" type="pres">
      <dgm:prSet presAssocID="{B15B89D3-4813-4BE5-89E1-CA78D01E16B4}" presName="linear" presStyleCnt="0">
        <dgm:presLayoutVars>
          <dgm:animLvl val="lvl"/>
          <dgm:resizeHandles val="exact"/>
        </dgm:presLayoutVars>
      </dgm:prSet>
      <dgm:spPr/>
    </dgm:pt>
    <dgm:pt modelId="{5EE8B267-1460-46B0-818A-4EA3EE994AA3}" type="pres">
      <dgm:prSet presAssocID="{378D47D3-D7C5-46FA-B94D-1809F9AAD2DC}" presName="parentText" presStyleLbl="node1" presStyleIdx="0" presStyleCnt="4">
        <dgm:presLayoutVars>
          <dgm:chMax val="0"/>
          <dgm:bulletEnabled val="1"/>
        </dgm:presLayoutVars>
      </dgm:prSet>
      <dgm:spPr/>
    </dgm:pt>
    <dgm:pt modelId="{240445D5-F020-49ED-A059-C2A173BBBB0A}" type="pres">
      <dgm:prSet presAssocID="{096D66ED-3979-498E-AF57-75651C11DE5F}" presName="spacer" presStyleCnt="0"/>
      <dgm:spPr/>
    </dgm:pt>
    <dgm:pt modelId="{E1F0145A-E53C-4C51-858A-855591C7A09E}" type="pres">
      <dgm:prSet presAssocID="{31B3F4C8-03EE-41BC-AA89-50A0F92B6608}" presName="parentText" presStyleLbl="node1" presStyleIdx="1" presStyleCnt="4">
        <dgm:presLayoutVars>
          <dgm:chMax val="0"/>
          <dgm:bulletEnabled val="1"/>
        </dgm:presLayoutVars>
      </dgm:prSet>
      <dgm:spPr/>
    </dgm:pt>
    <dgm:pt modelId="{A76C08F6-F4EC-486B-92DB-C94A59B84A53}" type="pres">
      <dgm:prSet presAssocID="{4E309592-33A3-4E51-80DF-A446F079F236}" presName="spacer" presStyleCnt="0"/>
      <dgm:spPr/>
    </dgm:pt>
    <dgm:pt modelId="{AA1AC57B-1F85-4B1F-9644-CC887F2179D6}" type="pres">
      <dgm:prSet presAssocID="{3FBEC2EC-5329-4086-ABFE-808C840662F6}" presName="parentText" presStyleLbl="node1" presStyleIdx="2" presStyleCnt="4">
        <dgm:presLayoutVars>
          <dgm:chMax val="0"/>
          <dgm:bulletEnabled val="1"/>
        </dgm:presLayoutVars>
      </dgm:prSet>
      <dgm:spPr/>
    </dgm:pt>
    <dgm:pt modelId="{2F6691CE-8125-4C77-BAA1-F8CCAB56C553}" type="pres">
      <dgm:prSet presAssocID="{51DD9BEB-046D-40B7-AD7B-AC68319E1CC6}" presName="spacer" presStyleCnt="0"/>
      <dgm:spPr/>
    </dgm:pt>
    <dgm:pt modelId="{6A8F08DF-DDCA-4F69-A861-F65AFBEFED96}" type="pres">
      <dgm:prSet presAssocID="{2BD20F65-1699-45D6-BF01-109E8F7C5F94}" presName="parentText" presStyleLbl="node1" presStyleIdx="3" presStyleCnt="4">
        <dgm:presLayoutVars>
          <dgm:chMax val="0"/>
          <dgm:bulletEnabled val="1"/>
        </dgm:presLayoutVars>
      </dgm:prSet>
      <dgm:spPr/>
    </dgm:pt>
  </dgm:ptLst>
  <dgm:cxnLst>
    <dgm:cxn modelId="{C66D122E-0501-48D3-97C7-4382634FAEAA}" type="presOf" srcId="{3FBEC2EC-5329-4086-ABFE-808C840662F6}" destId="{AA1AC57B-1F85-4B1F-9644-CC887F2179D6}" srcOrd="0" destOrd="0" presId="urn:microsoft.com/office/officeart/2005/8/layout/vList2"/>
    <dgm:cxn modelId="{6301746F-33D4-428A-B8C1-4C392B59192A}" srcId="{B15B89D3-4813-4BE5-89E1-CA78D01E16B4}" destId="{378D47D3-D7C5-46FA-B94D-1809F9AAD2DC}" srcOrd="0" destOrd="0" parTransId="{22DF49B0-FFAF-496A-9A6C-2D6D05305543}" sibTransId="{096D66ED-3979-498E-AF57-75651C11DE5F}"/>
    <dgm:cxn modelId="{0F076078-EDF2-461C-AB5A-E48E9EC7461C}" type="presOf" srcId="{B15B89D3-4813-4BE5-89E1-CA78D01E16B4}" destId="{875D19F4-3700-4FE6-BE7D-88863DE25B53}" srcOrd="0" destOrd="0" presId="urn:microsoft.com/office/officeart/2005/8/layout/vList2"/>
    <dgm:cxn modelId="{C332F37E-1B31-462D-A82E-76D4B6EAD574}" srcId="{B15B89D3-4813-4BE5-89E1-CA78D01E16B4}" destId="{31B3F4C8-03EE-41BC-AA89-50A0F92B6608}" srcOrd="1" destOrd="0" parTransId="{B141D0A7-8CF8-43FB-B072-293562B16E27}" sibTransId="{4E309592-33A3-4E51-80DF-A446F079F236}"/>
    <dgm:cxn modelId="{977B5F8F-6AC1-4ED1-B9AD-69A60052CE6D}" srcId="{B15B89D3-4813-4BE5-89E1-CA78D01E16B4}" destId="{3FBEC2EC-5329-4086-ABFE-808C840662F6}" srcOrd="2" destOrd="0" parTransId="{E7B1D538-21DA-4A2A-BFB5-69D7578BCA8C}" sibTransId="{51DD9BEB-046D-40B7-AD7B-AC68319E1CC6}"/>
    <dgm:cxn modelId="{935B23B0-86A5-4071-82A6-5DF9C298F718}" type="presOf" srcId="{2BD20F65-1699-45D6-BF01-109E8F7C5F94}" destId="{6A8F08DF-DDCA-4F69-A861-F65AFBEFED96}" srcOrd="0" destOrd="0" presId="urn:microsoft.com/office/officeart/2005/8/layout/vList2"/>
    <dgm:cxn modelId="{AE05C6B6-1005-4457-BD6D-E8149E8C227A}" srcId="{B15B89D3-4813-4BE5-89E1-CA78D01E16B4}" destId="{2BD20F65-1699-45D6-BF01-109E8F7C5F94}" srcOrd="3" destOrd="0" parTransId="{E74B0E18-C5AA-4639-BE4C-8B592D0C9C67}" sibTransId="{B75AC08A-F476-462B-B5EA-7667C8165B70}"/>
    <dgm:cxn modelId="{F09847C4-3BA0-4350-8592-E0264194A7F0}" type="presOf" srcId="{378D47D3-D7C5-46FA-B94D-1809F9AAD2DC}" destId="{5EE8B267-1460-46B0-818A-4EA3EE994AA3}" srcOrd="0" destOrd="0" presId="urn:microsoft.com/office/officeart/2005/8/layout/vList2"/>
    <dgm:cxn modelId="{CEB15FF0-EC1C-4F89-BD99-52A8879B0781}" type="presOf" srcId="{31B3F4C8-03EE-41BC-AA89-50A0F92B6608}" destId="{E1F0145A-E53C-4C51-858A-855591C7A09E}" srcOrd="0" destOrd="0" presId="urn:microsoft.com/office/officeart/2005/8/layout/vList2"/>
    <dgm:cxn modelId="{AC1B8DC2-7037-43BE-A57F-67654A520A9F}" type="presParOf" srcId="{875D19F4-3700-4FE6-BE7D-88863DE25B53}" destId="{5EE8B267-1460-46B0-818A-4EA3EE994AA3}" srcOrd="0" destOrd="0" presId="urn:microsoft.com/office/officeart/2005/8/layout/vList2"/>
    <dgm:cxn modelId="{A2F39757-D911-4649-BF2C-DA4E0CD983A7}" type="presParOf" srcId="{875D19F4-3700-4FE6-BE7D-88863DE25B53}" destId="{240445D5-F020-49ED-A059-C2A173BBBB0A}" srcOrd="1" destOrd="0" presId="urn:microsoft.com/office/officeart/2005/8/layout/vList2"/>
    <dgm:cxn modelId="{A60FE6FB-69AF-46E4-9DAA-073E10B3CD63}" type="presParOf" srcId="{875D19F4-3700-4FE6-BE7D-88863DE25B53}" destId="{E1F0145A-E53C-4C51-858A-855591C7A09E}" srcOrd="2" destOrd="0" presId="urn:microsoft.com/office/officeart/2005/8/layout/vList2"/>
    <dgm:cxn modelId="{13EB7945-8D99-4824-B110-E47611E491EA}" type="presParOf" srcId="{875D19F4-3700-4FE6-BE7D-88863DE25B53}" destId="{A76C08F6-F4EC-486B-92DB-C94A59B84A53}" srcOrd="3" destOrd="0" presId="urn:microsoft.com/office/officeart/2005/8/layout/vList2"/>
    <dgm:cxn modelId="{B6234BBD-AE1C-4E56-8B06-1A53890C978C}" type="presParOf" srcId="{875D19F4-3700-4FE6-BE7D-88863DE25B53}" destId="{AA1AC57B-1F85-4B1F-9644-CC887F2179D6}" srcOrd="4" destOrd="0" presId="urn:microsoft.com/office/officeart/2005/8/layout/vList2"/>
    <dgm:cxn modelId="{98029F85-8929-4FBA-A3AB-C25875D61BC2}" type="presParOf" srcId="{875D19F4-3700-4FE6-BE7D-88863DE25B53}" destId="{2F6691CE-8125-4C77-BAA1-F8CCAB56C553}" srcOrd="5" destOrd="0" presId="urn:microsoft.com/office/officeart/2005/8/layout/vList2"/>
    <dgm:cxn modelId="{17BED033-07BC-4E58-A082-D2365B629070}" type="presParOf" srcId="{875D19F4-3700-4FE6-BE7D-88863DE25B53}" destId="{6A8F08DF-DDCA-4F69-A861-F65AFBEFED96}"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E8B267-1460-46B0-818A-4EA3EE994AA3}">
      <dsp:nvSpPr>
        <dsp:cNvPr id="0" name=""/>
        <dsp:cNvSpPr/>
      </dsp:nvSpPr>
      <dsp:spPr>
        <a:xfrm>
          <a:off x="0" y="619003"/>
          <a:ext cx="6513603" cy="112729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Write to the Home Office asking that they:</a:t>
          </a:r>
        </a:p>
      </dsp:txBody>
      <dsp:txXfrm>
        <a:off x="55030" y="674033"/>
        <a:ext cx="6403543" cy="1017235"/>
      </dsp:txXfrm>
    </dsp:sp>
    <dsp:sp modelId="{E1F0145A-E53C-4C51-858A-855591C7A09E}">
      <dsp:nvSpPr>
        <dsp:cNvPr id="0" name=""/>
        <dsp:cNvSpPr/>
      </dsp:nvSpPr>
      <dsp:spPr>
        <a:xfrm>
          <a:off x="0" y="1792378"/>
          <a:ext cx="6513603" cy="1127295"/>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1. Permit the right to family reunion for unaccompanied children with international protection needs when this is in their best interests. This right should be formalised within the Immigration Rules for those with Humanitarian Protection status as well as for those recognized as refugees. </a:t>
          </a:r>
        </a:p>
      </dsp:txBody>
      <dsp:txXfrm>
        <a:off x="55030" y="1847408"/>
        <a:ext cx="6403543" cy="1017235"/>
      </dsp:txXfrm>
    </dsp:sp>
    <dsp:sp modelId="{AA1AC57B-1F85-4B1F-9644-CC887F2179D6}">
      <dsp:nvSpPr>
        <dsp:cNvPr id="0" name=""/>
        <dsp:cNvSpPr/>
      </dsp:nvSpPr>
      <dsp:spPr>
        <a:xfrm>
          <a:off x="0" y="2965753"/>
          <a:ext cx="6513603" cy="1127295"/>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2. Ensure that family reunion rights are made accessible to former unaccompanied child refugees who are now over 18 years of age. </a:t>
          </a:r>
        </a:p>
      </dsp:txBody>
      <dsp:txXfrm>
        <a:off x="55030" y="3020783"/>
        <a:ext cx="6403543" cy="1017235"/>
      </dsp:txXfrm>
    </dsp:sp>
    <dsp:sp modelId="{6A8F08DF-DDCA-4F69-A861-F65AFBEFED96}">
      <dsp:nvSpPr>
        <dsp:cNvPr id="0" name=""/>
        <dsp:cNvSpPr/>
      </dsp:nvSpPr>
      <dsp:spPr>
        <a:xfrm>
          <a:off x="0" y="4139128"/>
          <a:ext cx="6513603" cy="1127295"/>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3. Commit to a broad enough definition of family for unaccompanied child refugees to enjoy their right to family life and to include child siblings and any legal or customary care givers in their country of origin. </a:t>
          </a:r>
        </a:p>
      </dsp:txBody>
      <dsp:txXfrm>
        <a:off x="55030" y="4194158"/>
        <a:ext cx="6403543" cy="101723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57F011-0E34-47F5-9011-AA549976ECE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B78BDF-0220-40D2-AA4D-49C53666B9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00ABFBF-22AA-4B72-97E7-6E6DA208D338}"/>
              </a:ext>
            </a:extLst>
          </p:cNvPr>
          <p:cNvSpPr>
            <a:spLocks noGrp="1"/>
          </p:cNvSpPr>
          <p:nvPr>
            <p:ph type="dt" sz="half" idx="10"/>
          </p:nvPr>
        </p:nvSpPr>
        <p:spPr/>
        <p:txBody>
          <a:bodyPr/>
          <a:lstStyle/>
          <a:p>
            <a:fld id="{91B16C0A-A7CB-4C7E-8EEA-37E42D287805}" type="datetimeFigureOut">
              <a:rPr lang="en-GB" smtClean="0"/>
              <a:t>13/09/2020</a:t>
            </a:fld>
            <a:endParaRPr lang="en-GB"/>
          </a:p>
        </p:txBody>
      </p:sp>
      <p:sp>
        <p:nvSpPr>
          <p:cNvPr id="5" name="Footer Placeholder 4">
            <a:extLst>
              <a:ext uri="{FF2B5EF4-FFF2-40B4-BE49-F238E27FC236}">
                <a16:creationId xmlns:a16="http://schemas.microsoft.com/office/drawing/2014/main" id="{43B7DD7A-BD9A-41FC-AA6F-E91CC5C67D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B19A44D-0085-470C-8E2D-A3A446CBE47E}"/>
              </a:ext>
            </a:extLst>
          </p:cNvPr>
          <p:cNvSpPr>
            <a:spLocks noGrp="1"/>
          </p:cNvSpPr>
          <p:nvPr>
            <p:ph type="sldNum" sz="quarter" idx="12"/>
          </p:nvPr>
        </p:nvSpPr>
        <p:spPr/>
        <p:txBody>
          <a:bodyPr/>
          <a:lstStyle/>
          <a:p>
            <a:fld id="{E921ED68-D1B3-4C15-8758-D60221F03F4B}" type="slidenum">
              <a:rPr lang="en-GB" smtClean="0"/>
              <a:t>‹#›</a:t>
            </a:fld>
            <a:endParaRPr lang="en-GB"/>
          </a:p>
        </p:txBody>
      </p:sp>
    </p:spTree>
    <p:extLst>
      <p:ext uri="{BB962C8B-B14F-4D97-AF65-F5344CB8AC3E}">
        <p14:creationId xmlns:p14="http://schemas.microsoft.com/office/powerpoint/2010/main" val="1128883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3A6DD-A87C-4D70-BD58-78D138D73E0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4BC5A7F-4E5E-41A2-8E22-09EA9DB6AF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266DA9-6943-4D9B-8EDA-57DCE521916B}"/>
              </a:ext>
            </a:extLst>
          </p:cNvPr>
          <p:cNvSpPr>
            <a:spLocks noGrp="1"/>
          </p:cNvSpPr>
          <p:nvPr>
            <p:ph type="dt" sz="half" idx="10"/>
          </p:nvPr>
        </p:nvSpPr>
        <p:spPr/>
        <p:txBody>
          <a:bodyPr/>
          <a:lstStyle/>
          <a:p>
            <a:fld id="{91B16C0A-A7CB-4C7E-8EEA-37E42D287805}" type="datetimeFigureOut">
              <a:rPr lang="en-GB" smtClean="0"/>
              <a:t>13/09/2020</a:t>
            </a:fld>
            <a:endParaRPr lang="en-GB"/>
          </a:p>
        </p:txBody>
      </p:sp>
      <p:sp>
        <p:nvSpPr>
          <p:cNvPr id="5" name="Footer Placeholder 4">
            <a:extLst>
              <a:ext uri="{FF2B5EF4-FFF2-40B4-BE49-F238E27FC236}">
                <a16:creationId xmlns:a16="http://schemas.microsoft.com/office/drawing/2014/main" id="{A390DB54-967A-4F37-96B5-E7630E037B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0EDF8C-64DD-43A3-B72B-C839C24BCA50}"/>
              </a:ext>
            </a:extLst>
          </p:cNvPr>
          <p:cNvSpPr>
            <a:spLocks noGrp="1"/>
          </p:cNvSpPr>
          <p:nvPr>
            <p:ph type="sldNum" sz="quarter" idx="12"/>
          </p:nvPr>
        </p:nvSpPr>
        <p:spPr/>
        <p:txBody>
          <a:bodyPr/>
          <a:lstStyle/>
          <a:p>
            <a:fld id="{E921ED68-D1B3-4C15-8758-D60221F03F4B}" type="slidenum">
              <a:rPr lang="en-GB" smtClean="0"/>
              <a:t>‹#›</a:t>
            </a:fld>
            <a:endParaRPr lang="en-GB"/>
          </a:p>
        </p:txBody>
      </p:sp>
    </p:spTree>
    <p:extLst>
      <p:ext uri="{BB962C8B-B14F-4D97-AF65-F5344CB8AC3E}">
        <p14:creationId xmlns:p14="http://schemas.microsoft.com/office/powerpoint/2010/main" val="11804553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F858C1-DFE6-4EBC-AB9D-6F748C9DD11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2CE339C-6BD0-43D0-9A32-C31060DF280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B2F9B12-206D-4379-A0CA-6860836AA752}"/>
              </a:ext>
            </a:extLst>
          </p:cNvPr>
          <p:cNvSpPr>
            <a:spLocks noGrp="1"/>
          </p:cNvSpPr>
          <p:nvPr>
            <p:ph type="dt" sz="half" idx="10"/>
          </p:nvPr>
        </p:nvSpPr>
        <p:spPr/>
        <p:txBody>
          <a:bodyPr/>
          <a:lstStyle/>
          <a:p>
            <a:fld id="{91B16C0A-A7CB-4C7E-8EEA-37E42D287805}" type="datetimeFigureOut">
              <a:rPr lang="en-GB" smtClean="0"/>
              <a:t>13/09/2020</a:t>
            </a:fld>
            <a:endParaRPr lang="en-GB"/>
          </a:p>
        </p:txBody>
      </p:sp>
      <p:sp>
        <p:nvSpPr>
          <p:cNvPr id="5" name="Footer Placeholder 4">
            <a:extLst>
              <a:ext uri="{FF2B5EF4-FFF2-40B4-BE49-F238E27FC236}">
                <a16:creationId xmlns:a16="http://schemas.microsoft.com/office/drawing/2014/main" id="{89C6AC62-5DEC-4E20-8FEA-E6D9C10306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2D7141-266A-4C82-935C-FCEB24852B31}"/>
              </a:ext>
            </a:extLst>
          </p:cNvPr>
          <p:cNvSpPr>
            <a:spLocks noGrp="1"/>
          </p:cNvSpPr>
          <p:nvPr>
            <p:ph type="sldNum" sz="quarter" idx="12"/>
          </p:nvPr>
        </p:nvSpPr>
        <p:spPr/>
        <p:txBody>
          <a:bodyPr/>
          <a:lstStyle/>
          <a:p>
            <a:fld id="{E921ED68-D1B3-4C15-8758-D60221F03F4B}" type="slidenum">
              <a:rPr lang="en-GB" smtClean="0"/>
              <a:t>‹#›</a:t>
            </a:fld>
            <a:endParaRPr lang="en-GB"/>
          </a:p>
        </p:txBody>
      </p:sp>
    </p:spTree>
    <p:extLst>
      <p:ext uri="{BB962C8B-B14F-4D97-AF65-F5344CB8AC3E}">
        <p14:creationId xmlns:p14="http://schemas.microsoft.com/office/powerpoint/2010/main" val="33321418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4FBD4B-69B0-4EB0-B388-39D22D8D611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371CDBC-5931-46A4-9EC8-10871D749D3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97092A7-7B0A-4A59-8A5E-DDDA4FA4A43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BF46115-B023-418E-BFD7-21231F76C167}"/>
              </a:ext>
            </a:extLst>
          </p:cNvPr>
          <p:cNvSpPr>
            <a:spLocks noGrp="1"/>
          </p:cNvSpPr>
          <p:nvPr>
            <p:ph type="dt" sz="half" idx="10"/>
          </p:nvPr>
        </p:nvSpPr>
        <p:spPr/>
        <p:txBody>
          <a:bodyPr/>
          <a:lstStyle/>
          <a:p>
            <a:fld id="{91B16C0A-A7CB-4C7E-8EEA-37E42D287805}" type="datetimeFigureOut">
              <a:rPr lang="en-GB" smtClean="0"/>
              <a:t>13/09/2020</a:t>
            </a:fld>
            <a:endParaRPr lang="en-GB"/>
          </a:p>
        </p:txBody>
      </p:sp>
      <p:sp>
        <p:nvSpPr>
          <p:cNvPr id="6" name="Footer Placeholder 5">
            <a:extLst>
              <a:ext uri="{FF2B5EF4-FFF2-40B4-BE49-F238E27FC236}">
                <a16:creationId xmlns:a16="http://schemas.microsoft.com/office/drawing/2014/main" id="{EC81142C-B542-48F7-8454-721BC89FF7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C411424-BF51-458D-AD09-B9909237C717}"/>
              </a:ext>
            </a:extLst>
          </p:cNvPr>
          <p:cNvSpPr>
            <a:spLocks noGrp="1"/>
          </p:cNvSpPr>
          <p:nvPr>
            <p:ph type="sldNum" sz="quarter" idx="12"/>
          </p:nvPr>
        </p:nvSpPr>
        <p:spPr/>
        <p:txBody>
          <a:bodyPr/>
          <a:lstStyle/>
          <a:p>
            <a:fld id="{E921ED68-D1B3-4C15-8758-D60221F03F4B}" type="slidenum">
              <a:rPr lang="en-GB" smtClean="0"/>
              <a:t>‹#›</a:t>
            </a:fld>
            <a:endParaRPr lang="en-GB"/>
          </a:p>
        </p:txBody>
      </p:sp>
    </p:spTree>
    <p:extLst>
      <p:ext uri="{BB962C8B-B14F-4D97-AF65-F5344CB8AC3E}">
        <p14:creationId xmlns:p14="http://schemas.microsoft.com/office/powerpoint/2010/main" val="423931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D9967-6F12-4C46-AC65-48B749822A4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F97118E-37E4-4F54-B1FC-255673EA64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200A251-3C86-4C14-A8E9-D4E3AFE611E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E5BEBD2-0B7E-4B59-BC86-4117C177F0D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765E9E5-3C18-42D4-9C18-65CEA99AFAE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AB15A0B-0E4C-4EB4-B041-2A854BA259FC}"/>
              </a:ext>
            </a:extLst>
          </p:cNvPr>
          <p:cNvSpPr>
            <a:spLocks noGrp="1"/>
          </p:cNvSpPr>
          <p:nvPr>
            <p:ph type="dt" sz="half" idx="10"/>
          </p:nvPr>
        </p:nvSpPr>
        <p:spPr/>
        <p:txBody>
          <a:bodyPr/>
          <a:lstStyle/>
          <a:p>
            <a:fld id="{91B16C0A-A7CB-4C7E-8EEA-37E42D287805}" type="datetimeFigureOut">
              <a:rPr lang="en-GB" smtClean="0"/>
              <a:t>13/09/2020</a:t>
            </a:fld>
            <a:endParaRPr lang="en-GB"/>
          </a:p>
        </p:txBody>
      </p:sp>
      <p:sp>
        <p:nvSpPr>
          <p:cNvPr id="8" name="Footer Placeholder 7">
            <a:extLst>
              <a:ext uri="{FF2B5EF4-FFF2-40B4-BE49-F238E27FC236}">
                <a16:creationId xmlns:a16="http://schemas.microsoft.com/office/drawing/2014/main" id="{832964EA-AE98-42F9-9B85-C0EDE63C080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4C2F40F-1518-4779-82F6-4942B786F55C}"/>
              </a:ext>
            </a:extLst>
          </p:cNvPr>
          <p:cNvSpPr>
            <a:spLocks noGrp="1"/>
          </p:cNvSpPr>
          <p:nvPr>
            <p:ph type="sldNum" sz="quarter" idx="12"/>
          </p:nvPr>
        </p:nvSpPr>
        <p:spPr/>
        <p:txBody>
          <a:bodyPr/>
          <a:lstStyle/>
          <a:p>
            <a:fld id="{E921ED68-D1B3-4C15-8758-D60221F03F4B}" type="slidenum">
              <a:rPr lang="en-GB" smtClean="0"/>
              <a:t>‹#›</a:t>
            </a:fld>
            <a:endParaRPr lang="en-GB"/>
          </a:p>
        </p:txBody>
      </p:sp>
    </p:spTree>
    <p:extLst>
      <p:ext uri="{BB962C8B-B14F-4D97-AF65-F5344CB8AC3E}">
        <p14:creationId xmlns:p14="http://schemas.microsoft.com/office/powerpoint/2010/main" val="41589456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4BDC1-6CF9-4AF2-A5C2-981E42FC33B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8A165E7-6B20-405E-8F03-6ABC2F652E0E}"/>
              </a:ext>
            </a:extLst>
          </p:cNvPr>
          <p:cNvSpPr>
            <a:spLocks noGrp="1"/>
          </p:cNvSpPr>
          <p:nvPr>
            <p:ph type="dt" sz="half" idx="10"/>
          </p:nvPr>
        </p:nvSpPr>
        <p:spPr/>
        <p:txBody>
          <a:bodyPr/>
          <a:lstStyle/>
          <a:p>
            <a:fld id="{91B16C0A-A7CB-4C7E-8EEA-37E42D287805}" type="datetimeFigureOut">
              <a:rPr lang="en-GB" smtClean="0"/>
              <a:t>13/09/2020</a:t>
            </a:fld>
            <a:endParaRPr lang="en-GB"/>
          </a:p>
        </p:txBody>
      </p:sp>
      <p:sp>
        <p:nvSpPr>
          <p:cNvPr id="4" name="Footer Placeholder 3">
            <a:extLst>
              <a:ext uri="{FF2B5EF4-FFF2-40B4-BE49-F238E27FC236}">
                <a16:creationId xmlns:a16="http://schemas.microsoft.com/office/drawing/2014/main" id="{246FFF9C-C8A9-42A8-B6A2-D89DC865C98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E1967C9-215E-4C3B-82B4-14108039532F}"/>
              </a:ext>
            </a:extLst>
          </p:cNvPr>
          <p:cNvSpPr>
            <a:spLocks noGrp="1"/>
          </p:cNvSpPr>
          <p:nvPr>
            <p:ph type="sldNum" sz="quarter" idx="12"/>
          </p:nvPr>
        </p:nvSpPr>
        <p:spPr/>
        <p:txBody>
          <a:bodyPr/>
          <a:lstStyle/>
          <a:p>
            <a:fld id="{E921ED68-D1B3-4C15-8758-D60221F03F4B}" type="slidenum">
              <a:rPr lang="en-GB" smtClean="0"/>
              <a:t>‹#›</a:t>
            </a:fld>
            <a:endParaRPr lang="en-GB"/>
          </a:p>
        </p:txBody>
      </p:sp>
    </p:spTree>
    <p:extLst>
      <p:ext uri="{BB962C8B-B14F-4D97-AF65-F5344CB8AC3E}">
        <p14:creationId xmlns:p14="http://schemas.microsoft.com/office/powerpoint/2010/main" val="1310576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D43B6FE-7E94-4465-9D20-AC99E29DC215}"/>
              </a:ext>
            </a:extLst>
          </p:cNvPr>
          <p:cNvSpPr>
            <a:spLocks noGrp="1"/>
          </p:cNvSpPr>
          <p:nvPr>
            <p:ph type="dt" sz="half" idx="10"/>
          </p:nvPr>
        </p:nvSpPr>
        <p:spPr/>
        <p:txBody>
          <a:bodyPr/>
          <a:lstStyle/>
          <a:p>
            <a:fld id="{91B16C0A-A7CB-4C7E-8EEA-37E42D287805}" type="datetimeFigureOut">
              <a:rPr lang="en-GB" smtClean="0"/>
              <a:t>13/09/2020</a:t>
            </a:fld>
            <a:endParaRPr lang="en-GB"/>
          </a:p>
        </p:txBody>
      </p:sp>
      <p:sp>
        <p:nvSpPr>
          <p:cNvPr id="3" name="Footer Placeholder 2">
            <a:extLst>
              <a:ext uri="{FF2B5EF4-FFF2-40B4-BE49-F238E27FC236}">
                <a16:creationId xmlns:a16="http://schemas.microsoft.com/office/drawing/2014/main" id="{FD7FB38A-E8E6-4434-B2C7-B12382338FE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72D45D9-1CC0-42CC-8BAF-9F4BB436AF1E}"/>
              </a:ext>
            </a:extLst>
          </p:cNvPr>
          <p:cNvSpPr>
            <a:spLocks noGrp="1"/>
          </p:cNvSpPr>
          <p:nvPr>
            <p:ph type="sldNum" sz="quarter" idx="12"/>
          </p:nvPr>
        </p:nvSpPr>
        <p:spPr/>
        <p:txBody>
          <a:bodyPr/>
          <a:lstStyle/>
          <a:p>
            <a:fld id="{E921ED68-D1B3-4C15-8758-D60221F03F4B}" type="slidenum">
              <a:rPr lang="en-GB" smtClean="0"/>
              <a:t>‹#›</a:t>
            </a:fld>
            <a:endParaRPr lang="en-GB"/>
          </a:p>
        </p:txBody>
      </p:sp>
    </p:spTree>
    <p:extLst>
      <p:ext uri="{BB962C8B-B14F-4D97-AF65-F5344CB8AC3E}">
        <p14:creationId xmlns:p14="http://schemas.microsoft.com/office/powerpoint/2010/main" val="7835257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5520C3-5079-4A31-829F-197D18EC1E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298A775-0268-40D6-BD8F-092DA156E68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2817D48-D70D-464F-8F8C-B9BDEDE672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B1EDD2-D2E3-474A-B93F-DBC250AC41F0}"/>
              </a:ext>
            </a:extLst>
          </p:cNvPr>
          <p:cNvSpPr>
            <a:spLocks noGrp="1"/>
          </p:cNvSpPr>
          <p:nvPr>
            <p:ph type="dt" sz="half" idx="10"/>
          </p:nvPr>
        </p:nvSpPr>
        <p:spPr/>
        <p:txBody>
          <a:bodyPr/>
          <a:lstStyle/>
          <a:p>
            <a:fld id="{91B16C0A-A7CB-4C7E-8EEA-37E42D287805}" type="datetimeFigureOut">
              <a:rPr lang="en-GB" smtClean="0"/>
              <a:t>13/09/2020</a:t>
            </a:fld>
            <a:endParaRPr lang="en-GB"/>
          </a:p>
        </p:txBody>
      </p:sp>
      <p:sp>
        <p:nvSpPr>
          <p:cNvPr id="6" name="Footer Placeholder 5">
            <a:extLst>
              <a:ext uri="{FF2B5EF4-FFF2-40B4-BE49-F238E27FC236}">
                <a16:creationId xmlns:a16="http://schemas.microsoft.com/office/drawing/2014/main" id="{EAA98D9D-DBBE-4557-B7A5-4FEE3E6B537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91343F4-3FD8-40FD-BD63-810FC8D4906A}"/>
              </a:ext>
            </a:extLst>
          </p:cNvPr>
          <p:cNvSpPr>
            <a:spLocks noGrp="1"/>
          </p:cNvSpPr>
          <p:nvPr>
            <p:ph type="sldNum" sz="quarter" idx="12"/>
          </p:nvPr>
        </p:nvSpPr>
        <p:spPr/>
        <p:txBody>
          <a:bodyPr/>
          <a:lstStyle/>
          <a:p>
            <a:fld id="{E921ED68-D1B3-4C15-8758-D60221F03F4B}" type="slidenum">
              <a:rPr lang="en-GB" smtClean="0"/>
              <a:t>‹#›</a:t>
            </a:fld>
            <a:endParaRPr lang="en-GB"/>
          </a:p>
        </p:txBody>
      </p:sp>
    </p:spTree>
    <p:extLst>
      <p:ext uri="{BB962C8B-B14F-4D97-AF65-F5344CB8AC3E}">
        <p14:creationId xmlns:p14="http://schemas.microsoft.com/office/powerpoint/2010/main" val="1583449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CD70F0-CDF2-476B-A90D-BAD275D9BD7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8AF6A12-CA4B-4078-A5AA-842FE449B4B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4CC5720-AF6A-461E-8EDB-6AFFECC87E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045687-D116-4DD6-8E6B-ACBC2E69EBE9}"/>
              </a:ext>
            </a:extLst>
          </p:cNvPr>
          <p:cNvSpPr>
            <a:spLocks noGrp="1"/>
          </p:cNvSpPr>
          <p:nvPr>
            <p:ph type="dt" sz="half" idx="10"/>
          </p:nvPr>
        </p:nvSpPr>
        <p:spPr/>
        <p:txBody>
          <a:bodyPr/>
          <a:lstStyle/>
          <a:p>
            <a:fld id="{91B16C0A-A7CB-4C7E-8EEA-37E42D287805}" type="datetimeFigureOut">
              <a:rPr lang="en-GB" smtClean="0"/>
              <a:t>13/09/2020</a:t>
            </a:fld>
            <a:endParaRPr lang="en-GB"/>
          </a:p>
        </p:txBody>
      </p:sp>
      <p:sp>
        <p:nvSpPr>
          <p:cNvPr id="6" name="Footer Placeholder 5">
            <a:extLst>
              <a:ext uri="{FF2B5EF4-FFF2-40B4-BE49-F238E27FC236}">
                <a16:creationId xmlns:a16="http://schemas.microsoft.com/office/drawing/2014/main" id="{7F377531-BE6B-446D-AFA8-DA9986640DF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5FB504F-DF0D-40A6-9245-C47C51E2676C}"/>
              </a:ext>
            </a:extLst>
          </p:cNvPr>
          <p:cNvSpPr>
            <a:spLocks noGrp="1"/>
          </p:cNvSpPr>
          <p:nvPr>
            <p:ph type="sldNum" sz="quarter" idx="12"/>
          </p:nvPr>
        </p:nvSpPr>
        <p:spPr/>
        <p:txBody>
          <a:bodyPr/>
          <a:lstStyle/>
          <a:p>
            <a:fld id="{E921ED68-D1B3-4C15-8758-D60221F03F4B}" type="slidenum">
              <a:rPr lang="en-GB" smtClean="0"/>
              <a:t>‹#›</a:t>
            </a:fld>
            <a:endParaRPr lang="en-GB"/>
          </a:p>
        </p:txBody>
      </p:sp>
    </p:spTree>
    <p:extLst>
      <p:ext uri="{BB962C8B-B14F-4D97-AF65-F5344CB8AC3E}">
        <p14:creationId xmlns:p14="http://schemas.microsoft.com/office/powerpoint/2010/main" val="1241470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AB9E31-E0F0-4D8F-A84E-E5AE9791461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588AEE-5FF5-4C4D-8157-07EC752D51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AD19219-6B22-485C-B0C2-30F84D394C69}"/>
              </a:ext>
            </a:extLst>
          </p:cNvPr>
          <p:cNvSpPr>
            <a:spLocks noGrp="1"/>
          </p:cNvSpPr>
          <p:nvPr>
            <p:ph type="dt" sz="half" idx="10"/>
          </p:nvPr>
        </p:nvSpPr>
        <p:spPr/>
        <p:txBody>
          <a:bodyPr/>
          <a:lstStyle/>
          <a:p>
            <a:fld id="{91B16C0A-A7CB-4C7E-8EEA-37E42D287805}" type="datetimeFigureOut">
              <a:rPr lang="en-GB" smtClean="0"/>
              <a:t>13/09/2020</a:t>
            </a:fld>
            <a:endParaRPr lang="en-GB"/>
          </a:p>
        </p:txBody>
      </p:sp>
      <p:sp>
        <p:nvSpPr>
          <p:cNvPr id="5" name="Footer Placeholder 4">
            <a:extLst>
              <a:ext uri="{FF2B5EF4-FFF2-40B4-BE49-F238E27FC236}">
                <a16:creationId xmlns:a16="http://schemas.microsoft.com/office/drawing/2014/main" id="{6E8D9C73-E995-4BDD-90FC-DDD19B5D3C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711153-379F-445C-A467-64CC202EBFA7}"/>
              </a:ext>
            </a:extLst>
          </p:cNvPr>
          <p:cNvSpPr>
            <a:spLocks noGrp="1"/>
          </p:cNvSpPr>
          <p:nvPr>
            <p:ph type="sldNum" sz="quarter" idx="12"/>
          </p:nvPr>
        </p:nvSpPr>
        <p:spPr/>
        <p:txBody>
          <a:bodyPr/>
          <a:lstStyle/>
          <a:p>
            <a:fld id="{E921ED68-D1B3-4C15-8758-D60221F03F4B}" type="slidenum">
              <a:rPr lang="en-GB" smtClean="0"/>
              <a:t>‹#›</a:t>
            </a:fld>
            <a:endParaRPr lang="en-GB"/>
          </a:p>
        </p:txBody>
      </p:sp>
    </p:spTree>
    <p:extLst>
      <p:ext uri="{BB962C8B-B14F-4D97-AF65-F5344CB8AC3E}">
        <p14:creationId xmlns:p14="http://schemas.microsoft.com/office/powerpoint/2010/main" val="37680792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5248F35-5BF1-41DF-BCFF-4C448948AA5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FC1F010-CB68-4231-818F-FD0A4D592D7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26BA39-1658-471F-9BE8-B8F81023F718}"/>
              </a:ext>
            </a:extLst>
          </p:cNvPr>
          <p:cNvSpPr>
            <a:spLocks noGrp="1"/>
          </p:cNvSpPr>
          <p:nvPr>
            <p:ph type="dt" sz="half" idx="10"/>
          </p:nvPr>
        </p:nvSpPr>
        <p:spPr/>
        <p:txBody>
          <a:bodyPr/>
          <a:lstStyle/>
          <a:p>
            <a:fld id="{91B16C0A-A7CB-4C7E-8EEA-37E42D287805}" type="datetimeFigureOut">
              <a:rPr lang="en-GB" smtClean="0"/>
              <a:t>13/09/2020</a:t>
            </a:fld>
            <a:endParaRPr lang="en-GB"/>
          </a:p>
        </p:txBody>
      </p:sp>
      <p:sp>
        <p:nvSpPr>
          <p:cNvPr id="5" name="Footer Placeholder 4">
            <a:extLst>
              <a:ext uri="{FF2B5EF4-FFF2-40B4-BE49-F238E27FC236}">
                <a16:creationId xmlns:a16="http://schemas.microsoft.com/office/drawing/2014/main" id="{C2D4DC61-C348-406F-8471-905D5CF366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799F6B-78C3-44E9-899D-8CB90783AA5F}"/>
              </a:ext>
            </a:extLst>
          </p:cNvPr>
          <p:cNvSpPr>
            <a:spLocks noGrp="1"/>
          </p:cNvSpPr>
          <p:nvPr>
            <p:ph type="sldNum" sz="quarter" idx="12"/>
          </p:nvPr>
        </p:nvSpPr>
        <p:spPr/>
        <p:txBody>
          <a:bodyPr/>
          <a:lstStyle/>
          <a:p>
            <a:fld id="{E921ED68-D1B3-4C15-8758-D60221F03F4B}" type="slidenum">
              <a:rPr lang="en-GB" smtClean="0"/>
              <a:t>‹#›</a:t>
            </a:fld>
            <a:endParaRPr lang="en-GB"/>
          </a:p>
        </p:txBody>
      </p:sp>
    </p:spTree>
    <p:extLst>
      <p:ext uri="{BB962C8B-B14F-4D97-AF65-F5344CB8AC3E}">
        <p14:creationId xmlns:p14="http://schemas.microsoft.com/office/powerpoint/2010/main" val="17890784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2454AB8-3CEE-40D7-AF0F-54D7CBBBA58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DBA2B10-590E-493E-A6C5-7EBC2A1165E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2B75B8-57A5-4C04-9942-2B12264D88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B16C0A-A7CB-4C7E-8EEA-37E42D287805}" type="datetimeFigureOut">
              <a:rPr lang="en-GB" smtClean="0"/>
              <a:t>13/09/2020</a:t>
            </a:fld>
            <a:endParaRPr lang="en-GB"/>
          </a:p>
        </p:txBody>
      </p:sp>
      <p:sp>
        <p:nvSpPr>
          <p:cNvPr id="5" name="Footer Placeholder 4">
            <a:extLst>
              <a:ext uri="{FF2B5EF4-FFF2-40B4-BE49-F238E27FC236}">
                <a16:creationId xmlns:a16="http://schemas.microsoft.com/office/drawing/2014/main" id="{15E30852-E69E-45EA-97FC-F29A5359B05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1A43B8C-29C1-4FA1-AD21-D0B7AD95D41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21ED68-D1B3-4C15-8758-D60221F03F4B}" type="slidenum">
              <a:rPr lang="en-GB" smtClean="0"/>
              <a:t>‹#›</a:t>
            </a:fld>
            <a:endParaRPr lang="en-GB"/>
          </a:p>
        </p:txBody>
      </p:sp>
    </p:spTree>
    <p:extLst>
      <p:ext uri="{BB962C8B-B14F-4D97-AF65-F5344CB8AC3E}">
        <p14:creationId xmlns:p14="http://schemas.microsoft.com/office/powerpoint/2010/main" val="29551840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3" Type="http://schemas.openxmlformats.org/officeDocument/2006/relationships/hyperlink" Target="https://www.amnesty.org.uk/" TargetMode="External"/><Relationship Id="rId2" Type="http://schemas.openxmlformats.org/officeDocument/2006/relationships/hyperlink" Target="https://www.familiestogether.uk/" TargetMode="Externa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hyperlink" Target="https://www.amnestytaunton.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group of people eating food&#10;&#10;Description automatically generated">
            <a:extLst>
              <a:ext uri="{FF2B5EF4-FFF2-40B4-BE49-F238E27FC236}">
                <a16:creationId xmlns:a16="http://schemas.microsoft.com/office/drawing/2014/main" id="{C48182F1-CEC0-48CB-BE9E-E14C7A8E1248}"/>
              </a:ext>
            </a:extLst>
          </p:cNvPr>
          <p:cNvPicPr>
            <a:picLocks noChangeAspect="1"/>
          </p:cNvPicPr>
          <p:nvPr/>
        </p:nvPicPr>
        <p:blipFill rotWithShape="1">
          <a:blip r:embed="rId2">
            <a:extLst>
              <a:ext uri="{28A0092B-C50C-407E-A947-70E740481C1C}">
                <a14:useLocalDpi xmlns:a14="http://schemas.microsoft.com/office/drawing/2010/main" val="0"/>
              </a:ext>
            </a:extLst>
          </a:blip>
          <a:srcRect t="4478" b="2547"/>
          <a:stretch/>
        </p:blipFill>
        <p:spPr>
          <a:xfrm>
            <a:off x="20" y="10"/>
            <a:ext cx="12191980" cy="6857990"/>
          </a:xfrm>
          <a:prstGeom prst="rect">
            <a:avLst/>
          </a:prstGeom>
        </p:spPr>
      </p:pic>
      <p:sp>
        <p:nvSpPr>
          <p:cNvPr id="13"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F30E9F5A-9AB0-49AB-AA4C-D58036EA22E8}"/>
              </a:ext>
            </a:extLst>
          </p:cNvPr>
          <p:cNvSpPr>
            <a:spLocks noGrp="1"/>
          </p:cNvSpPr>
          <p:nvPr>
            <p:ph type="ctrTitle"/>
          </p:nvPr>
        </p:nvSpPr>
        <p:spPr>
          <a:xfrm>
            <a:off x="8022021" y="3231931"/>
            <a:ext cx="3852041" cy="1834056"/>
          </a:xfrm>
        </p:spPr>
        <p:txBody>
          <a:bodyPr>
            <a:normAutofit/>
          </a:bodyPr>
          <a:lstStyle/>
          <a:p>
            <a:r>
              <a:rPr lang="en-US" sz="4000" dirty="0"/>
              <a:t>Families Together</a:t>
            </a:r>
            <a:endParaRPr lang="en-GB" sz="4000" dirty="0"/>
          </a:p>
        </p:txBody>
      </p:sp>
      <p:sp>
        <p:nvSpPr>
          <p:cNvPr id="3" name="Subtitle 2">
            <a:extLst>
              <a:ext uri="{FF2B5EF4-FFF2-40B4-BE49-F238E27FC236}">
                <a16:creationId xmlns:a16="http://schemas.microsoft.com/office/drawing/2014/main" id="{16D04B97-B4A4-47D6-9DA1-7C543CC49643}"/>
              </a:ext>
            </a:extLst>
          </p:cNvPr>
          <p:cNvSpPr>
            <a:spLocks noGrp="1"/>
          </p:cNvSpPr>
          <p:nvPr>
            <p:ph type="subTitle" idx="1"/>
          </p:nvPr>
        </p:nvSpPr>
        <p:spPr>
          <a:xfrm>
            <a:off x="7782910" y="5242675"/>
            <a:ext cx="4330262" cy="683284"/>
          </a:xfrm>
        </p:spPr>
        <p:txBody>
          <a:bodyPr>
            <a:normAutofit fontScale="92500" lnSpcReduction="20000"/>
          </a:bodyPr>
          <a:lstStyle/>
          <a:p>
            <a:endParaRPr lang="en-US" sz="2000" dirty="0"/>
          </a:p>
          <a:p>
            <a:r>
              <a:rPr lang="en-GB" sz="2000" dirty="0"/>
              <a:t>Amnesty International UK</a:t>
            </a:r>
          </a:p>
        </p:txBody>
      </p:sp>
      <p:cxnSp>
        <p:nvCxnSpPr>
          <p:cNvPr id="12" name="Straight Connector 11">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73341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36455A">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95FEAD3-DD2A-437A-B382-6C6A288B6080}"/>
              </a:ext>
            </a:extLst>
          </p:cNvPr>
          <p:cNvSpPr>
            <a:spLocks noGrp="1"/>
          </p:cNvSpPr>
          <p:nvPr>
            <p:ph type="title"/>
          </p:nvPr>
        </p:nvSpPr>
        <p:spPr>
          <a:xfrm>
            <a:off x="524256" y="4767072"/>
            <a:ext cx="6594189" cy="1625210"/>
          </a:xfrm>
        </p:spPr>
        <p:txBody>
          <a:bodyPr>
            <a:normAutofit/>
          </a:bodyPr>
          <a:lstStyle/>
          <a:p>
            <a:pPr algn="r"/>
            <a:r>
              <a:rPr lang="en-US" sz="3400" b="1" dirty="0">
                <a:solidFill>
                  <a:srgbClr val="FFFFFF"/>
                </a:solidFill>
              </a:rPr>
              <a:t>Amnesty International UK is part of a coalition of </a:t>
            </a:r>
            <a:r>
              <a:rPr lang="en-GB" sz="3400" b="1" dirty="0">
                <a:solidFill>
                  <a:srgbClr val="FFFFFF"/>
                </a:solidFill>
              </a:rPr>
              <a:t>organisations</a:t>
            </a:r>
            <a:r>
              <a:rPr lang="en-US" sz="3400" b="1" dirty="0">
                <a:solidFill>
                  <a:srgbClr val="FFFFFF"/>
                </a:solidFill>
              </a:rPr>
              <a:t> asking for a change to the UK’s Immigration Rules </a:t>
            </a:r>
            <a:endParaRPr lang="en-GB" sz="3400" b="1" dirty="0">
              <a:solidFill>
                <a:srgbClr val="FFFFFF"/>
              </a:solidFill>
            </a:endParaRPr>
          </a:p>
        </p:txBody>
      </p:sp>
      <p:pic>
        <p:nvPicPr>
          <p:cNvPr id="5" name="Picture 4" descr="A close up of a piece of paper&#10;&#10;Description automatically generated">
            <a:extLst>
              <a:ext uri="{FF2B5EF4-FFF2-40B4-BE49-F238E27FC236}">
                <a16:creationId xmlns:a16="http://schemas.microsoft.com/office/drawing/2014/main" id="{EE59A314-35D9-4726-8CEA-9921456C93BA}"/>
              </a:ext>
            </a:extLst>
          </p:cNvPr>
          <p:cNvPicPr>
            <a:picLocks noChangeAspect="1"/>
          </p:cNvPicPr>
          <p:nvPr/>
        </p:nvPicPr>
        <p:blipFill rotWithShape="1">
          <a:blip r:embed="rId2">
            <a:extLst>
              <a:ext uri="{28A0092B-C50C-407E-A947-70E740481C1C}">
                <a14:useLocalDpi xmlns:a14="http://schemas.microsoft.com/office/drawing/2010/main" val="0"/>
              </a:ext>
            </a:extLst>
          </a:blip>
          <a:srcRect t="20508" r="1" b="1903"/>
          <a:stretch/>
        </p:blipFill>
        <p:spPr>
          <a:xfrm>
            <a:off x="327547" y="321733"/>
            <a:ext cx="7058306" cy="4107392"/>
          </a:xfrm>
          <a:prstGeom prst="rect">
            <a:avLst/>
          </a:prstGeom>
        </p:spPr>
      </p:pic>
      <p:sp>
        <p:nvSpPr>
          <p:cNvPr id="12" name="Rectangle 11">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ED8518B4-8C46-4E1F-8197-D1C553CD3719}"/>
              </a:ext>
            </a:extLst>
          </p:cNvPr>
          <p:cNvSpPr>
            <a:spLocks noGrp="1"/>
          </p:cNvSpPr>
          <p:nvPr>
            <p:ph idx="1"/>
          </p:nvPr>
        </p:nvSpPr>
        <p:spPr>
          <a:xfrm>
            <a:off x="8029319" y="917725"/>
            <a:ext cx="3424739" cy="4852362"/>
          </a:xfrm>
        </p:spPr>
        <p:txBody>
          <a:bodyPr anchor="ctr">
            <a:normAutofit/>
          </a:bodyPr>
          <a:lstStyle/>
          <a:p>
            <a:endParaRPr lang="en-US" sz="2000" b="1" dirty="0">
              <a:solidFill>
                <a:srgbClr val="FFFFFF"/>
              </a:solidFill>
            </a:endParaRPr>
          </a:p>
          <a:p>
            <a:r>
              <a:rPr lang="en-US" sz="2000" b="1" dirty="0">
                <a:solidFill>
                  <a:srgbClr val="FFFFFF"/>
                </a:solidFill>
              </a:rPr>
              <a:t>Taunton Amnesty International Group has signed up to that campaign.</a:t>
            </a:r>
          </a:p>
          <a:p>
            <a:r>
              <a:rPr lang="en-US" sz="2000" b="1" dirty="0">
                <a:solidFill>
                  <a:srgbClr val="FFFFFF"/>
                </a:solidFill>
              </a:rPr>
              <a:t>We asked some local primary school children to help us. </a:t>
            </a:r>
          </a:p>
          <a:p>
            <a:r>
              <a:rPr lang="en-US" sz="2000" b="1" dirty="0">
                <a:solidFill>
                  <a:srgbClr val="FFFFFF"/>
                </a:solidFill>
              </a:rPr>
              <a:t>They drew pictures of their family. </a:t>
            </a:r>
          </a:p>
          <a:p>
            <a:r>
              <a:rPr lang="en-US" sz="2000" b="1" dirty="0">
                <a:solidFill>
                  <a:srgbClr val="FFFFFF"/>
                </a:solidFill>
              </a:rPr>
              <a:t>They have taken postcards to send to their MP.</a:t>
            </a:r>
          </a:p>
          <a:p>
            <a:r>
              <a:rPr lang="en-US" sz="2000" b="1" dirty="0">
                <a:solidFill>
                  <a:srgbClr val="FFFFFF"/>
                </a:solidFill>
              </a:rPr>
              <a:t>We would like your help too…</a:t>
            </a:r>
            <a:endParaRPr lang="en-GB" sz="2000" b="1" dirty="0">
              <a:solidFill>
                <a:srgbClr val="FFFFFF"/>
              </a:solidFill>
            </a:endParaRPr>
          </a:p>
        </p:txBody>
      </p:sp>
    </p:spTree>
    <p:extLst>
      <p:ext uri="{BB962C8B-B14F-4D97-AF65-F5344CB8AC3E}">
        <p14:creationId xmlns:p14="http://schemas.microsoft.com/office/powerpoint/2010/main" val="7077788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39574D">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DE8F703-A5EC-4A46-AD1C-2DA9DD1F4725}"/>
              </a:ext>
            </a:extLst>
          </p:cNvPr>
          <p:cNvSpPr>
            <a:spLocks noGrp="1"/>
          </p:cNvSpPr>
          <p:nvPr>
            <p:ph type="title"/>
          </p:nvPr>
        </p:nvSpPr>
        <p:spPr>
          <a:xfrm>
            <a:off x="524256" y="4767072"/>
            <a:ext cx="6594189" cy="1625210"/>
          </a:xfrm>
        </p:spPr>
        <p:txBody>
          <a:bodyPr>
            <a:normAutofit/>
          </a:bodyPr>
          <a:lstStyle/>
          <a:p>
            <a:pPr algn="ctr"/>
            <a:r>
              <a:rPr lang="en-US" dirty="0">
                <a:solidFill>
                  <a:srgbClr val="FFFFFF"/>
                </a:solidFill>
              </a:rPr>
              <a:t>The Issue </a:t>
            </a:r>
            <a:endParaRPr lang="en-GB" dirty="0">
              <a:solidFill>
                <a:srgbClr val="FFFFFF"/>
              </a:solidFill>
            </a:endParaRPr>
          </a:p>
        </p:txBody>
      </p:sp>
      <p:pic>
        <p:nvPicPr>
          <p:cNvPr id="5" name="Picture 4" descr="A picture containing standing, young, room&#10;&#10;Description automatically generated">
            <a:extLst>
              <a:ext uri="{FF2B5EF4-FFF2-40B4-BE49-F238E27FC236}">
                <a16:creationId xmlns:a16="http://schemas.microsoft.com/office/drawing/2014/main" id="{1A6FEA99-F590-4E88-B7B6-4553631DC0AB}"/>
              </a:ext>
            </a:extLst>
          </p:cNvPr>
          <p:cNvPicPr>
            <a:picLocks noChangeAspect="1"/>
          </p:cNvPicPr>
          <p:nvPr/>
        </p:nvPicPr>
        <p:blipFill rotWithShape="1">
          <a:blip r:embed="rId2">
            <a:extLst>
              <a:ext uri="{28A0092B-C50C-407E-A947-70E740481C1C}">
                <a14:useLocalDpi xmlns:a14="http://schemas.microsoft.com/office/drawing/2010/main" val="0"/>
              </a:ext>
            </a:extLst>
          </a:blip>
          <a:srcRect t="20234" r="1" b="2177"/>
          <a:stretch/>
        </p:blipFill>
        <p:spPr>
          <a:xfrm>
            <a:off x="327547" y="321733"/>
            <a:ext cx="7058306" cy="4107392"/>
          </a:xfrm>
          <a:prstGeom prst="rect">
            <a:avLst/>
          </a:prstGeom>
        </p:spPr>
      </p:pic>
      <p:sp>
        <p:nvSpPr>
          <p:cNvPr id="12" name="Rectangle 11">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F3ACD425-B67C-4C76-8504-BCF11DEA4357}"/>
              </a:ext>
            </a:extLst>
          </p:cNvPr>
          <p:cNvSpPr>
            <a:spLocks noGrp="1"/>
          </p:cNvSpPr>
          <p:nvPr>
            <p:ph idx="1"/>
          </p:nvPr>
        </p:nvSpPr>
        <p:spPr>
          <a:xfrm>
            <a:off x="8029319" y="917725"/>
            <a:ext cx="3424739" cy="4852362"/>
          </a:xfrm>
        </p:spPr>
        <p:txBody>
          <a:bodyPr anchor="ctr">
            <a:normAutofit/>
          </a:bodyPr>
          <a:lstStyle/>
          <a:p>
            <a:r>
              <a:rPr lang="en-US" sz="2000" b="1" dirty="0">
                <a:solidFill>
                  <a:srgbClr val="FFFFFF"/>
                </a:solidFill>
              </a:rPr>
              <a:t>If you are an adult refugee in the UK, you can ‘sponsor’ some of your family to join you. This is called Refugee Family Reunion.</a:t>
            </a:r>
          </a:p>
          <a:p>
            <a:r>
              <a:rPr lang="en-US" sz="2000" b="1" dirty="0">
                <a:solidFill>
                  <a:srgbClr val="FFFFFF"/>
                </a:solidFill>
              </a:rPr>
              <a:t>If you are a child refugee, the immigration rules do not let you sponsor your family members. </a:t>
            </a:r>
            <a:endParaRPr lang="en-GB" sz="2000" b="1" dirty="0">
              <a:solidFill>
                <a:srgbClr val="FFFFFF"/>
              </a:solidFill>
            </a:endParaRPr>
          </a:p>
        </p:txBody>
      </p:sp>
    </p:spTree>
    <p:extLst>
      <p:ext uri="{BB962C8B-B14F-4D97-AF65-F5344CB8AC3E}">
        <p14:creationId xmlns:p14="http://schemas.microsoft.com/office/powerpoint/2010/main" val="7888107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4C608BEB-860E-4094-8511-78603564A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50"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59FB7A3-1827-402E-9B78-ACF88F49A9FA}"/>
              </a:ext>
            </a:extLst>
          </p:cNvPr>
          <p:cNvSpPr>
            <a:spLocks noGrp="1"/>
          </p:cNvSpPr>
          <p:nvPr>
            <p:ph type="title"/>
          </p:nvPr>
        </p:nvSpPr>
        <p:spPr>
          <a:xfrm>
            <a:off x="838200" y="1412488"/>
            <a:ext cx="2899189" cy="4363844"/>
          </a:xfrm>
        </p:spPr>
        <p:txBody>
          <a:bodyPr anchor="t">
            <a:normAutofit/>
          </a:bodyPr>
          <a:lstStyle/>
          <a:p>
            <a:r>
              <a:rPr lang="en-US" sz="4000" b="1">
                <a:solidFill>
                  <a:srgbClr val="FFFFFF"/>
                </a:solidFill>
              </a:rPr>
              <a:t>The Law </a:t>
            </a:r>
            <a:endParaRPr lang="en-GB" sz="4000" b="1">
              <a:solidFill>
                <a:srgbClr val="FFFFFF"/>
              </a:solidFill>
            </a:endParaRPr>
          </a:p>
        </p:txBody>
      </p:sp>
      <p:sp>
        <p:nvSpPr>
          <p:cNvPr id="16" name="Content Placeholder 15">
            <a:extLst>
              <a:ext uri="{FF2B5EF4-FFF2-40B4-BE49-F238E27FC236}">
                <a16:creationId xmlns:a16="http://schemas.microsoft.com/office/drawing/2014/main" id="{B55228AF-8A1E-4FE1-B77D-744FFB9B6696}"/>
              </a:ext>
            </a:extLst>
          </p:cNvPr>
          <p:cNvSpPr>
            <a:spLocks noGrp="1"/>
          </p:cNvSpPr>
          <p:nvPr>
            <p:ph sz="half" idx="1"/>
          </p:nvPr>
        </p:nvSpPr>
        <p:spPr>
          <a:xfrm>
            <a:off x="4380855" y="1412489"/>
            <a:ext cx="3427283" cy="4363844"/>
          </a:xfrm>
        </p:spPr>
        <p:txBody>
          <a:bodyPr>
            <a:normAutofit fontScale="85000" lnSpcReduction="10000"/>
          </a:bodyPr>
          <a:lstStyle/>
          <a:p>
            <a:pPr algn="just"/>
            <a:r>
              <a:rPr lang="en-US" sz="2000" dirty="0"/>
              <a:t>In the UK, </a:t>
            </a:r>
            <a:r>
              <a:rPr lang="en-US" sz="2000" b="1" dirty="0"/>
              <a:t>the Immigration Rules </a:t>
            </a:r>
            <a:r>
              <a:rPr lang="en-US" sz="2000" dirty="0"/>
              <a:t>determine which refugees in the UK can sponsor family members to join them and which family members can be sponsored.</a:t>
            </a:r>
          </a:p>
          <a:p>
            <a:pPr algn="just"/>
            <a:r>
              <a:rPr lang="en-US" sz="2000" dirty="0"/>
              <a:t>According to the rules, adult refugees in the UK can sponsor their partners, or their children provided they are under 18. </a:t>
            </a:r>
            <a:endParaRPr lang="en-GB" sz="2000" dirty="0"/>
          </a:p>
        </p:txBody>
      </p:sp>
      <p:cxnSp>
        <p:nvCxnSpPr>
          <p:cNvPr id="23" name="Straight Connector 22">
            <a:extLst>
              <a:ext uri="{FF2B5EF4-FFF2-40B4-BE49-F238E27FC236}">
                <a16:creationId xmlns:a16="http://schemas.microsoft.com/office/drawing/2014/main" id="{1F16A8D4-FE87-4604-88B2-394B5D1EB4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9871" y="1412488"/>
            <a:ext cx="0" cy="36576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5" name="Content Placeholder 14">
            <a:extLst>
              <a:ext uri="{FF2B5EF4-FFF2-40B4-BE49-F238E27FC236}">
                <a16:creationId xmlns:a16="http://schemas.microsoft.com/office/drawing/2014/main" id="{87E3BF47-C428-4A68-AFC7-8DC98DB52FD2}"/>
              </a:ext>
            </a:extLst>
          </p:cNvPr>
          <p:cNvSpPr>
            <a:spLocks noGrp="1"/>
          </p:cNvSpPr>
          <p:nvPr>
            <p:ph sz="half" idx="2"/>
          </p:nvPr>
        </p:nvSpPr>
        <p:spPr>
          <a:xfrm>
            <a:off x="8451604" y="1412489"/>
            <a:ext cx="3197701" cy="4363844"/>
          </a:xfrm>
        </p:spPr>
        <p:txBody>
          <a:bodyPr>
            <a:normAutofit fontScale="85000" lnSpcReduction="10000"/>
          </a:bodyPr>
          <a:lstStyle/>
          <a:p>
            <a:pPr algn="just"/>
            <a:r>
              <a:rPr lang="en-US" sz="1800" dirty="0"/>
              <a:t>However, child refugees are explicitly excluded from this provision. Unaccompanied child refugees in the UK are excluded from the refugee reunion rules altogether. The policy guidance goes further and explicitly excludes children as eligible sponsors.</a:t>
            </a:r>
          </a:p>
          <a:p>
            <a:pPr algn="just"/>
            <a:r>
              <a:rPr lang="en-US" sz="1800" dirty="0"/>
              <a:t>The Home Office has large discretion to grant family reunion outside the Immigration Rules… in practice applications outside the Immigration Rules are usually refused, although some of the refusals are overturned at appeal. </a:t>
            </a:r>
          </a:p>
          <a:p>
            <a:r>
              <a:rPr lang="en-US" sz="1400" dirty="0"/>
              <a:t>(Source: Without My Family The Impact of family Separation on child refugees in the UK by the Refugee Council, Save the Children and Amnesty International. Extracts from this report are reproduced throughout this display)   </a:t>
            </a:r>
            <a:endParaRPr lang="en-GB" sz="1400" dirty="0"/>
          </a:p>
        </p:txBody>
      </p:sp>
    </p:spTree>
    <p:extLst>
      <p:ext uri="{BB962C8B-B14F-4D97-AF65-F5344CB8AC3E}">
        <p14:creationId xmlns:p14="http://schemas.microsoft.com/office/powerpoint/2010/main" val="39799726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6C5FA50-8D52-4617-AF91-5C7B1C835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745E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BDB625-CD5A-4DD8-AE1D-1FF4DC1B4156}"/>
              </a:ext>
            </a:extLst>
          </p:cNvPr>
          <p:cNvSpPr>
            <a:spLocks noGrp="1"/>
          </p:cNvSpPr>
          <p:nvPr>
            <p:ph type="title"/>
          </p:nvPr>
        </p:nvSpPr>
        <p:spPr>
          <a:xfrm>
            <a:off x="9093496" y="618681"/>
            <a:ext cx="2613872" cy="4794567"/>
          </a:xfrm>
        </p:spPr>
        <p:txBody>
          <a:bodyPr vert="horz" lIns="91440" tIns="45720" rIns="91440" bIns="45720" rtlCol="0" anchor="ctr">
            <a:normAutofit fontScale="90000"/>
          </a:bodyPr>
          <a:lstStyle/>
          <a:p>
            <a:r>
              <a:rPr lang="en-US" sz="2800" dirty="0">
                <a:solidFill>
                  <a:srgbClr val="FFFFFF"/>
                </a:solidFill>
              </a:rPr>
              <a:t>In all actions concerning children ‘</a:t>
            </a:r>
            <a:r>
              <a:rPr lang="en-US" sz="2800" b="1" dirty="0">
                <a:solidFill>
                  <a:srgbClr val="FFFFFF"/>
                </a:solidFill>
              </a:rPr>
              <a:t>the best interests of the child shall be a primary consideration’</a:t>
            </a:r>
            <a:br>
              <a:rPr lang="en-US" sz="2800" dirty="0">
                <a:solidFill>
                  <a:srgbClr val="FFFFFF"/>
                </a:solidFill>
              </a:rPr>
            </a:br>
            <a:br>
              <a:rPr lang="en-US" sz="2800" dirty="0">
                <a:solidFill>
                  <a:srgbClr val="FFFFFF"/>
                </a:solidFill>
              </a:rPr>
            </a:br>
            <a:r>
              <a:rPr lang="en-US" sz="2800" dirty="0">
                <a:solidFill>
                  <a:srgbClr val="FFFFFF"/>
                </a:solidFill>
              </a:rPr>
              <a:t>Article 3, para 1 </a:t>
            </a:r>
            <a:r>
              <a:rPr lang="en-US" sz="2800" b="1" dirty="0">
                <a:solidFill>
                  <a:srgbClr val="FFFFFF"/>
                </a:solidFill>
              </a:rPr>
              <a:t>UN Convention on the Rights of the Child, (UNCRC)</a:t>
            </a:r>
            <a:endParaRPr lang="en-US" sz="2800" dirty="0">
              <a:solidFill>
                <a:srgbClr val="FFFFFF"/>
              </a:solidFill>
            </a:endParaRPr>
          </a:p>
        </p:txBody>
      </p:sp>
      <p:sp>
        <p:nvSpPr>
          <p:cNvPr id="12"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close up of an animal&#10;&#10;Description automatically generated">
            <a:extLst>
              <a:ext uri="{FF2B5EF4-FFF2-40B4-BE49-F238E27FC236}">
                <a16:creationId xmlns:a16="http://schemas.microsoft.com/office/drawing/2014/main" id="{66B7627C-4432-4439-9515-F0390F27ADEF}"/>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10500"/>
          <a:stretch/>
        </p:blipFill>
        <p:spPr>
          <a:xfrm>
            <a:off x="976251" y="942538"/>
            <a:ext cx="7163222" cy="4808332"/>
          </a:xfrm>
          <a:prstGeom prst="rect">
            <a:avLst/>
          </a:prstGeom>
          <a:effectLst/>
        </p:spPr>
      </p:pic>
    </p:spTree>
    <p:extLst>
      <p:ext uri="{BB962C8B-B14F-4D97-AF65-F5344CB8AC3E}">
        <p14:creationId xmlns:p14="http://schemas.microsoft.com/office/powerpoint/2010/main" val="42409628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608BEB-860E-4094-8511-78603564A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50"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A16A4C9-72DB-4580-8749-56AE744358A5}"/>
              </a:ext>
            </a:extLst>
          </p:cNvPr>
          <p:cNvSpPr>
            <a:spLocks noGrp="1"/>
          </p:cNvSpPr>
          <p:nvPr>
            <p:ph type="title"/>
          </p:nvPr>
        </p:nvSpPr>
        <p:spPr>
          <a:xfrm>
            <a:off x="838200" y="1412488"/>
            <a:ext cx="2899189" cy="4363844"/>
          </a:xfrm>
        </p:spPr>
        <p:txBody>
          <a:bodyPr anchor="t">
            <a:normAutofit/>
          </a:bodyPr>
          <a:lstStyle/>
          <a:p>
            <a:r>
              <a:rPr lang="en-US" sz="4000" b="1" dirty="0">
                <a:solidFill>
                  <a:srgbClr val="FFFFFF"/>
                </a:solidFill>
              </a:rPr>
              <a:t>The UK’s position puts it directly at odds with international law</a:t>
            </a:r>
            <a:endParaRPr lang="en-GB" sz="4000" b="1" dirty="0">
              <a:solidFill>
                <a:srgbClr val="FFFFFF"/>
              </a:solidFill>
            </a:endParaRPr>
          </a:p>
        </p:txBody>
      </p:sp>
      <p:sp>
        <p:nvSpPr>
          <p:cNvPr id="3" name="Content Placeholder 2">
            <a:extLst>
              <a:ext uri="{FF2B5EF4-FFF2-40B4-BE49-F238E27FC236}">
                <a16:creationId xmlns:a16="http://schemas.microsoft.com/office/drawing/2014/main" id="{56BAC5DA-060B-4B68-9FEF-F28E143CED51}"/>
              </a:ext>
            </a:extLst>
          </p:cNvPr>
          <p:cNvSpPr>
            <a:spLocks noGrp="1"/>
          </p:cNvSpPr>
          <p:nvPr>
            <p:ph sz="half" idx="1"/>
          </p:nvPr>
        </p:nvSpPr>
        <p:spPr>
          <a:xfrm>
            <a:off x="4380855" y="1412489"/>
            <a:ext cx="3427283" cy="4363844"/>
          </a:xfrm>
        </p:spPr>
        <p:txBody>
          <a:bodyPr>
            <a:normAutofit lnSpcReduction="10000"/>
          </a:bodyPr>
          <a:lstStyle/>
          <a:p>
            <a:r>
              <a:rPr lang="en-US" sz="2000" dirty="0"/>
              <a:t>The family is a protected concept under international human rights law, international humanitarian law, international refugee law and in regional legislation, and family reunion is mentioned in many international and regional legal instruments. </a:t>
            </a:r>
            <a:endParaRPr lang="en-GB" sz="2000" dirty="0"/>
          </a:p>
        </p:txBody>
      </p:sp>
      <p:cxnSp>
        <p:nvCxnSpPr>
          <p:cNvPr id="11" name="Straight Connector 10">
            <a:extLst>
              <a:ext uri="{FF2B5EF4-FFF2-40B4-BE49-F238E27FC236}">
                <a16:creationId xmlns:a16="http://schemas.microsoft.com/office/drawing/2014/main" id="{1F16A8D4-FE87-4604-88B2-394B5D1EB4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9871" y="1412488"/>
            <a:ext cx="0" cy="36576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Content Placeholder 3">
            <a:extLst>
              <a:ext uri="{FF2B5EF4-FFF2-40B4-BE49-F238E27FC236}">
                <a16:creationId xmlns:a16="http://schemas.microsoft.com/office/drawing/2014/main" id="{14809A1C-A76C-4413-958A-A5B249CB7A69}"/>
              </a:ext>
            </a:extLst>
          </p:cNvPr>
          <p:cNvSpPr>
            <a:spLocks noGrp="1"/>
          </p:cNvSpPr>
          <p:nvPr>
            <p:ph sz="half" idx="2"/>
          </p:nvPr>
        </p:nvSpPr>
        <p:spPr>
          <a:xfrm>
            <a:off x="8451604" y="1412489"/>
            <a:ext cx="3197701" cy="4363844"/>
          </a:xfrm>
        </p:spPr>
        <p:txBody>
          <a:bodyPr>
            <a:normAutofit lnSpcReduction="10000"/>
          </a:bodyPr>
          <a:lstStyle/>
          <a:p>
            <a:r>
              <a:rPr lang="en-US" sz="1900" b="1" dirty="0"/>
              <a:t>The Universal Declaration of Human Rights </a:t>
            </a:r>
          </a:p>
          <a:p>
            <a:r>
              <a:rPr lang="en-US" sz="1900" dirty="0"/>
              <a:t>Article 16(3): The family is the natural and fundamental group unit of society and is entitled to protection by society and the state. </a:t>
            </a:r>
          </a:p>
          <a:p>
            <a:r>
              <a:rPr lang="en-US" sz="1900" dirty="0"/>
              <a:t>Articles 17 and 23 of the 1966 </a:t>
            </a:r>
            <a:r>
              <a:rPr lang="en-US" sz="1900" b="1" dirty="0"/>
              <a:t>International Covenant on Civil and Political Rights </a:t>
            </a:r>
            <a:r>
              <a:rPr lang="en-US" sz="1900" dirty="0"/>
              <a:t>(ICCPR) establish that everyone has the right to family life and that it should be protected by society and the state. </a:t>
            </a:r>
            <a:endParaRPr lang="en-GB" sz="1900" dirty="0"/>
          </a:p>
        </p:txBody>
      </p:sp>
    </p:spTree>
    <p:extLst>
      <p:ext uri="{BB962C8B-B14F-4D97-AF65-F5344CB8AC3E}">
        <p14:creationId xmlns:p14="http://schemas.microsoft.com/office/powerpoint/2010/main" val="12104003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6C5FA50-8D52-4617-AF91-5C7B1C835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041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BDB97A-4F19-4242-86CF-8264B13D3748}"/>
              </a:ext>
            </a:extLst>
          </p:cNvPr>
          <p:cNvSpPr>
            <a:spLocks noGrp="1"/>
          </p:cNvSpPr>
          <p:nvPr>
            <p:ph type="title"/>
          </p:nvPr>
        </p:nvSpPr>
        <p:spPr>
          <a:xfrm>
            <a:off x="9093496" y="618681"/>
            <a:ext cx="2613872" cy="4794567"/>
          </a:xfrm>
        </p:spPr>
        <p:txBody>
          <a:bodyPr vert="horz" lIns="91440" tIns="45720" rIns="91440" bIns="45720" rtlCol="0" anchor="ctr">
            <a:normAutofit/>
          </a:bodyPr>
          <a:lstStyle/>
          <a:p>
            <a:r>
              <a:rPr lang="en-US" sz="1700" dirty="0">
                <a:solidFill>
                  <a:srgbClr val="FFFFFF"/>
                </a:solidFill>
              </a:rPr>
              <a:t>Articles 9 and 10 of the UNCRC also set out the right of children to be brought up by their family:</a:t>
            </a:r>
            <a:br>
              <a:rPr lang="en-US" sz="1700" dirty="0">
                <a:solidFill>
                  <a:srgbClr val="FFFFFF"/>
                </a:solidFill>
              </a:rPr>
            </a:br>
            <a:r>
              <a:rPr lang="en-US" sz="1700" dirty="0">
                <a:solidFill>
                  <a:srgbClr val="FFFFFF"/>
                </a:solidFill>
              </a:rPr>
              <a:t>‘A child shall not be separated from his or her parents against their will, except when competent authorities subject to judicial review determine, in accordance with applicable law and procedures, that such separation is necessary for the best interest of the child’ (Article 9, para 1). </a:t>
            </a:r>
          </a:p>
        </p:txBody>
      </p:sp>
      <p:sp>
        <p:nvSpPr>
          <p:cNvPr id="12"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picture containing text&#10;&#10;Description automatically generated">
            <a:extLst>
              <a:ext uri="{FF2B5EF4-FFF2-40B4-BE49-F238E27FC236}">
                <a16:creationId xmlns:a16="http://schemas.microsoft.com/office/drawing/2014/main" id="{A25D58EE-DCF7-4331-AE9B-38E74043C491}"/>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5307" b="5192"/>
          <a:stretch/>
        </p:blipFill>
        <p:spPr>
          <a:xfrm>
            <a:off x="976251" y="942538"/>
            <a:ext cx="7163222" cy="4808332"/>
          </a:xfrm>
          <a:prstGeom prst="rect">
            <a:avLst/>
          </a:prstGeom>
          <a:effectLst/>
        </p:spPr>
      </p:pic>
    </p:spTree>
    <p:extLst>
      <p:ext uri="{BB962C8B-B14F-4D97-AF65-F5344CB8AC3E}">
        <p14:creationId xmlns:p14="http://schemas.microsoft.com/office/powerpoint/2010/main" val="8713835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F7D788E-2C1B-4EF4-8719-12613771F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452"/>
          </a:xfrm>
          <a:prstGeom prst="rect">
            <a:avLst/>
          </a:prstGeom>
          <a:solidFill>
            <a:srgbClr val="40404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93CABE-A0A9-48D0-83F2-93AF4054E26F}"/>
              </a:ext>
            </a:extLst>
          </p:cNvPr>
          <p:cNvSpPr>
            <a:spLocks noGrp="1"/>
          </p:cNvSpPr>
          <p:nvPr>
            <p:ph type="title"/>
          </p:nvPr>
        </p:nvSpPr>
        <p:spPr>
          <a:xfrm>
            <a:off x="764949" y="3499076"/>
            <a:ext cx="6053558" cy="2424774"/>
          </a:xfrm>
        </p:spPr>
        <p:txBody>
          <a:bodyPr>
            <a:normAutofit/>
          </a:bodyPr>
          <a:lstStyle/>
          <a:p>
            <a:r>
              <a:rPr lang="en-US" sz="3100">
                <a:solidFill>
                  <a:srgbClr val="FFFFFF"/>
                </a:solidFill>
              </a:rPr>
              <a:t>Article 3 of the 1989 UN Convention on the Rights of the Child requires that the child’s best interest are a primary consideration in all decisions affecting them. </a:t>
            </a:r>
            <a:endParaRPr lang="en-GB" sz="3100">
              <a:solidFill>
                <a:srgbClr val="FFFFFF"/>
              </a:solidFill>
            </a:endParaRPr>
          </a:p>
        </p:txBody>
      </p:sp>
      <p:sp>
        <p:nvSpPr>
          <p:cNvPr id="11" name="Freeform: Shape 10">
            <a:extLst>
              <a:ext uri="{FF2B5EF4-FFF2-40B4-BE49-F238E27FC236}">
                <a16:creationId xmlns:a16="http://schemas.microsoft.com/office/drawing/2014/main" id="{7C54E824-C0F4-480B-BC88-689F50C45F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6199" y="548"/>
            <a:ext cx="4349752" cy="3142889"/>
          </a:xfrm>
          <a:custGeom>
            <a:avLst/>
            <a:gdLst>
              <a:gd name="connsiteX0" fmla="*/ 229420 w 4349752"/>
              <a:gd name="connsiteY0" fmla="*/ 0 h 3142889"/>
              <a:gd name="connsiteX1" fmla="*/ 4120333 w 4349752"/>
              <a:gd name="connsiteY1" fmla="*/ 0 h 3142889"/>
              <a:gd name="connsiteX2" fmla="*/ 4178840 w 4349752"/>
              <a:gd name="connsiteY2" fmla="*/ 121453 h 3142889"/>
              <a:gd name="connsiteX3" fmla="*/ 4349752 w 4349752"/>
              <a:gd name="connsiteY3" fmla="*/ 968013 h 3142889"/>
              <a:gd name="connsiteX4" fmla="*/ 2174876 w 4349752"/>
              <a:gd name="connsiteY4" fmla="*/ 3142889 h 3142889"/>
              <a:gd name="connsiteX5" fmla="*/ 0 w 4349752"/>
              <a:gd name="connsiteY5" fmla="*/ 968013 h 3142889"/>
              <a:gd name="connsiteX6" fmla="*/ 170913 w 4349752"/>
              <a:gd name="connsiteY6" fmla="*/ 121453 h 3142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49752" h="3142889">
                <a:moveTo>
                  <a:pt x="229420" y="0"/>
                </a:moveTo>
                <a:lnTo>
                  <a:pt x="4120333" y="0"/>
                </a:lnTo>
                <a:lnTo>
                  <a:pt x="4178840" y="121453"/>
                </a:lnTo>
                <a:cubicBezTo>
                  <a:pt x="4288894" y="381652"/>
                  <a:pt x="4349752" y="667725"/>
                  <a:pt x="4349752" y="968013"/>
                </a:cubicBezTo>
                <a:cubicBezTo>
                  <a:pt x="4349752" y="2169164"/>
                  <a:pt x="3376027" y="3142889"/>
                  <a:pt x="2174876" y="3142889"/>
                </a:cubicBezTo>
                <a:cubicBezTo>
                  <a:pt x="973725" y="3142889"/>
                  <a:pt x="0" y="2169164"/>
                  <a:pt x="0" y="968013"/>
                </a:cubicBezTo>
                <a:cubicBezTo>
                  <a:pt x="0" y="667725"/>
                  <a:pt x="60858" y="381652"/>
                  <a:pt x="170913" y="12145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58DEA6A1-FC5C-4E6E-BBBF-7E472949B3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3759" y="1421356"/>
            <a:ext cx="4538241" cy="5436644"/>
          </a:xfrm>
          <a:custGeom>
            <a:avLst/>
            <a:gdLst>
              <a:gd name="connsiteX0" fmla="*/ 3084645 w 4538241"/>
              <a:gd name="connsiteY0" fmla="*/ 0 h 5436644"/>
              <a:gd name="connsiteX1" fmla="*/ 4285328 w 4538241"/>
              <a:gd name="connsiteY1" fmla="*/ 242407 h 5436644"/>
              <a:gd name="connsiteX2" fmla="*/ 4538241 w 4538241"/>
              <a:gd name="connsiteY2" fmla="*/ 364242 h 5436644"/>
              <a:gd name="connsiteX3" fmla="*/ 4538241 w 4538241"/>
              <a:gd name="connsiteY3" fmla="*/ 5436644 h 5436644"/>
              <a:gd name="connsiteX4" fmla="*/ 1091428 w 4538241"/>
              <a:gd name="connsiteY4" fmla="*/ 5436644 h 5436644"/>
              <a:gd name="connsiteX5" fmla="*/ 903472 w 4538241"/>
              <a:gd name="connsiteY5" fmla="*/ 5265818 h 5436644"/>
              <a:gd name="connsiteX6" fmla="*/ 0 w 4538241"/>
              <a:gd name="connsiteY6" fmla="*/ 3084645 h 5436644"/>
              <a:gd name="connsiteX7" fmla="*/ 3084645 w 4538241"/>
              <a:gd name="connsiteY7" fmla="*/ 0 h 54366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38241" h="5436644">
                <a:moveTo>
                  <a:pt x="3084645" y="0"/>
                </a:moveTo>
                <a:cubicBezTo>
                  <a:pt x="3510546" y="0"/>
                  <a:pt x="3916286" y="86315"/>
                  <a:pt x="4285328" y="242407"/>
                </a:cubicBezTo>
                <a:lnTo>
                  <a:pt x="4538241" y="364242"/>
                </a:lnTo>
                <a:lnTo>
                  <a:pt x="4538241" y="5436644"/>
                </a:lnTo>
                <a:lnTo>
                  <a:pt x="1091428" y="5436644"/>
                </a:lnTo>
                <a:lnTo>
                  <a:pt x="903472" y="5265818"/>
                </a:lnTo>
                <a:cubicBezTo>
                  <a:pt x="345261" y="4707608"/>
                  <a:pt x="0" y="3936446"/>
                  <a:pt x="0" y="3084645"/>
                </a:cubicBezTo>
                <a:cubicBezTo>
                  <a:pt x="0" y="1381043"/>
                  <a:pt x="1381043" y="0"/>
                  <a:pt x="3084645"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Freeform: Shape 14">
            <a:extLst>
              <a:ext uri="{FF2B5EF4-FFF2-40B4-BE49-F238E27FC236}">
                <a16:creationId xmlns:a16="http://schemas.microsoft.com/office/drawing/2014/main" id="{96AAAC3B-1954-46B7-BBAC-27DFF5B529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9395" y="0"/>
            <a:ext cx="4023360" cy="2980240"/>
          </a:xfrm>
          <a:custGeom>
            <a:avLst/>
            <a:gdLst>
              <a:gd name="connsiteX0" fmla="*/ 248676 w 4023360"/>
              <a:gd name="connsiteY0" fmla="*/ 0 h 2980240"/>
              <a:gd name="connsiteX1" fmla="*/ 3774684 w 4023360"/>
              <a:gd name="connsiteY1" fmla="*/ 0 h 2980240"/>
              <a:gd name="connsiteX2" fmla="*/ 3780561 w 4023360"/>
              <a:gd name="connsiteY2" fmla="*/ 9674 h 2980240"/>
              <a:gd name="connsiteX3" fmla="*/ 4023360 w 4023360"/>
              <a:gd name="connsiteY3" fmla="*/ 968560 h 2980240"/>
              <a:gd name="connsiteX4" fmla="*/ 2011680 w 4023360"/>
              <a:gd name="connsiteY4" fmla="*/ 2980240 h 2980240"/>
              <a:gd name="connsiteX5" fmla="*/ 0 w 4023360"/>
              <a:gd name="connsiteY5" fmla="*/ 968560 h 2980240"/>
              <a:gd name="connsiteX6" fmla="*/ 242799 w 4023360"/>
              <a:gd name="connsiteY6" fmla="*/ 9674 h 298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23360" h="2980240">
                <a:moveTo>
                  <a:pt x="248676" y="0"/>
                </a:moveTo>
                <a:lnTo>
                  <a:pt x="3774684" y="0"/>
                </a:lnTo>
                <a:lnTo>
                  <a:pt x="3780561" y="9674"/>
                </a:lnTo>
                <a:cubicBezTo>
                  <a:pt x="3935405" y="294716"/>
                  <a:pt x="4023360" y="621366"/>
                  <a:pt x="4023360" y="968560"/>
                </a:cubicBezTo>
                <a:cubicBezTo>
                  <a:pt x="4023360" y="2079580"/>
                  <a:pt x="3122700" y="2980240"/>
                  <a:pt x="2011680" y="2980240"/>
                </a:cubicBezTo>
                <a:cubicBezTo>
                  <a:pt x="900660" y="2980240"/>
                  <a:pt x="0" y="2079580"/>
                  <a:pt x="0" y="968560"/>
                </a:cubicBezTo>
                <a:cubicBezTo>
                  <a:pt x="0" y="621366"/>
                  <a:pt x="87955" y="294716"/>
                  <a:pt x="242799" y="967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Subtitle 2">
            <a:extLst>
              <a:ext uri="{FF2B5EF4-FFF2-40B4-BE49-F238E27FC236}">
                <a16:creationId xmlns:a16="http://schemas.microsoft.com/office/drawing/2014/main" id="{2A20A0C2-B75B-4AAB-A61F-A3FE1CE5AF08}"/>
              </a:ext>
            </a:extLst>
          </p:cNvPr>
          <p:cNvSpPr>
            <a:spLocks noGrp="1"/>
          </p:cNvSpPr>
          <p:nvPr>
            <p:ph sz="half" idx="1"/>
          </p:nvPr>
        </p:nvSpPr>
        <p:spPr>
          <a:xfrm>
            <a:off x="4215161" y="356187"/>
            <a:ext cx="2878409" cy="1792281"/>
          </a:xfrm>
        </p:spPr>
        <p:txBody>
          <a:bodyPr anchor="ctr">
            <a:noAutofit/>
          </a:bodyPr>
          <a:lstStyle/>
          <a:p>
            <a:r>
              <a:rPr lang="en-US" sz="1200" b="1" dirty="0"/>
              <a:t>This is given effect in UK law by section 55 of the Borders, Citizenship and Immigration Act 2009 (under which statutory guidance is issued). Section 55 requires that no other consideration can be treated as inherently more significant than the child’s best interests; where those best interests clearly </a:t>
            </a:r>
            <a:r>
              <a:rPr lang="en-GB" sz="1200" b="1" dirty="0"/>
              <a:t>favour</a:t>
            </a:r>
            <a:r>
              <a:rPr lang="en-US" sz="1200" b="1" dirty="0"/>
              <a:t> a certain course of action, then very strong reasons are required not to follow it. </a:t>
            </a:r>
            <a:endParaRPr lang="en-GB" sz="1200" b="1" dirty="0"/>
          </a:p>
        </p:txBody>
      </p:sp>
      <p:sp>
        <p:nvSpPr>
          <p:cNvPr id="17" name="Freeform: Shape 16">
            <a:extLst>
              <a:ext uri="{FF2B5EF4-FFF2-40B4-BE49-F238E27FC236}">
                <a16:creationId xmlns:a16="http://schemas.microsoft.com/office/drawing/2014/main" id="{A5AD6500-BB62-4AAC-9D2F-C10DDC90CB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16897" y="1584494"/>
            <a:ext cx="4375105" cy="5273507"/>
          </a:xfrm>
          <a:custGeom>
            <a:avLst/>
            <a:gdLst>
              <a:gd name="connsiteX0" fmla="*/ 2921508 w 4375105"/>
              <a:gd name="connsiteY0" fmla="*/ 0 h 5273507"/>
              <a:gd name="connsiteX1" fmla="*/ 4314072 w 4375105"/>
              <a:gd name="connsiteY1" fmla="*/ 352611 h 5273507"/>
              <a:gd name="connsiteX2" fmla="*/ 4375105 w 4375105"/>
              <a:gd name="connsiteY2" fmla="*/ 389689 h 5273507"/>
              <a:gd name="connsiteX3" fmla="*/ 4375105 w 4375105"/>
              <a:gd name="connsiteY3" fmla="*/ 5273507 h 5273507"/>
              <a:gd name="connsiteX4" fmla="*/ 1193705 w 4375105"/>
              <a:gd name="connsiteY4" fmla="*/ 5273507 h 5273507"/>
              <a:gd name="connsiteX5" fmla="*/ 1063158 w 4375105"/>
              <a:gd name="connsiteY5" fmla="*/ 5175886 h 5273507"/>
              <a:gd name="connsiteX6" fmla="*/ 0 w 4375105"/>
              <a:gd name="connsiteY6" fmla="*/ 2921508 h 5273507"/>
              <a:gd name="connsiteX7" fmla="*/ 2921508 w 4375105"/>
              <a:gd name="connsiteY7" fmla="*/ 0 h 5273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75105" h="5273507">
                <a:moveTo>
                  <a:pt x="2921508" y="0"/>
                </a:moveTo>
                <a:cubicBezTo>
                  <a:pt x="3425728" y="0"/>
                  <a:pt x="3900114" y="127735"/>
                  <a:pt x="4314072" y="352611"/>
                </a:cubicBezTo>
                <a:lnTo>
                  <a:pt x="4375105" y="389689"/>
                </a:lnTo>
                <a:lnTo>
                  <a:pt x="4375105" y="5273507"/>
                </a:lnTo>
                <a:lnTo>
                  <a:pt x="1193705" y="5273507"/>
                </a:lnTo>
                <a:lnTo>
                  <a:pt x="1063158" y="5175886"/>
                </a:lnTo>
                <a:cubicBezTo>
                  <a:pt x="413861" y="4640038"/>
                  <a:pt x="0" y="3829104"/>
                  <a:pt x="0" y="2921508"/>
                </a:cubicBezTo>
                <a:cubicBezTo>
                  <a:pt x="0" y="1308004"/>
                  <a:pt x="1308004" y="0"/>
                  <a:pt x="292150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Content Placeholder 3">
            <a:extLst>
              <a:ext uri="{FF2B5EF4-FFF2-40B4-BE49-F238E27FC236}">
                <a16:creationId xmlns:a16="http://schemas.microsoft.com/office/drawing/2014/main" id="{1D676483-6C92-48C0-831D-247EF28C133B}"/>
              </a:ext>
            </a:extLst>
          </p:cNvPr>
          <p:cNvSpPr>
            <a:spLocks noGrp="1"/>
          </p:cNvSpPr>
          <p:nvPr>
            <p:ph sz="half" idx="2"/>
          </p:nvPr>
        </p:nvSpPr>
        <p:spPr>
          <a:xfrm>
            <a:off x="8386139" y="3143438"/>
            <a:ext cx="3474621" cy="2780412"/>
          </a:xfrm>
        </p:spPr>
        <p:txBody>
          <a:bodyPr anchor="ctr">
            <a:normAutofit lnSpcReduction="10000"/>
          </a:bodyPr>
          <a:lstStyle/>
          <a:p>
            <a:r>
              <a:rPr lang="en-US" sz="1600" b="1" i="1" dirty="0"/>
              <a:t>“As in so many cases involving children, there is no evidence that the statutory duty imposed by section 55(2) to have regard to the Secretary of State’s statutory guidance was discharged. I readily infer that it was not. This, sadly, seems to be the rule rather than the exception in cases of this kind”.</a:t>
            </a:r>
          </a:p>
          <a:p>
            <a:r>
              <a:rPr lang="en-US" sz="1300" b="1" dirty="0" err="1"/>
              <a:t>Mr</a:t>
            </a:r>
            <a:r>
              <a:rPr lang="en-US" sz="1300" b="1" dirty="0"/>
              <a:t> Justice McCloskey then President of the Upper Tribunal </a:t>
            </a:r>
            <a:r>
              <a:rPr lang="en-US" sz="1300" dirty="0"/>
              <a:t>(Immigration and Asylum Chamber) in AT and Another (Art 8 ECHR – Child Refugee – Family Reunification) Eritrea [2016] UKUT 00227(IAC)  </a:t>
            </a:r>
            <a:endParaRPr lang="en-GB" sz="1300" dirty="0"/>
          </a:p>
        </p:txBody>
      </p:sp>
    </p:spTree>
    <p:extLst>
      <p:ext uri="{BB962C8B-B14F-4D97-AF65-F5344CB8AC3E}">
        <p14:creationId xmlns:p14="http://schemas.microsoft.com/office/powerpoint/2010/main" val="38021604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6C5FA50-8D52-4617-AF91-5C7B1C835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A2D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A7F55A-3CC6-4C6B-B9E3-6306F037E8D3}"/>
              </a:ext>
            </a:extLst>
          </p:cNvPr>
          <p:cNvSpPr>
            <a:spLocks noGrp="1"/>
          </p:cNvSpPr>
          <p:nvPr>
            <p:ph type="title"/>
          </p:nvPr>
        </p:nvSpPr>
        <p:spPr>
          <a:xfrm>
            <a:off x="9093496" y="618681"/>
            <a:ext cx="2613872" cy="4794567"/>
          </a:xfrm>
        </p:spPr>
        <p:txBody>
          <a:bodyPr vert="horz" lIns="91440" tIns="45720" rIns="91440" bIns="45720" rtlCol="0" anchor="ctr">
            <a:normAutofit/>
          </a:bodyPr>
          <a:lstStyle/>
          <a:p>
            <a:r>
              <a:rPr lang="en-US" sz="1700">
                <a:solidFill>
                  <a:srgbClr val="FFFFFF"/>
                </a:solidFill>
              </a:rPr>
              <a:t>Article 10 UNCRC: In accordance with the obligation of State Parties under Article 9, Paragraph 1, applications by a child or his or her parents to enter or leave a State Party for the purpose of family reunification shall be dealt with by States Parties in a positive, humane and expeditious manner. States Parties shall further ensure that the submission of such a request shall entail no adverse consequences for the applicants and for the members of their family. (Article 10, para 1)   </a:t>
            </a:r>
          </a:p>
        </p:txBody>
      </p:sp>
      <p:sp>
        <p:nvSpPr>
          <p:cNvPr id="14"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6" descr="A picture containing various, different, covered, table&#10;&#10;Description automatically generated">
            <a:extLst>
              <a:ext uri="{FF2B5EF4-FFF2-40B4-BE49-F238E27FC236}">
                <a16:creationId xmlns:a16="http://schemas.microsoft.com/office/drawing/2014/main" id="{2E400A09-0206-4759-9CD7-E7ED45E501A7}"/>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10500"/>
          <a:stretch/>
        </p:blipFill>
        <p:spPr>
          <a:xfrm>
            <a:off x="976251" y="942538"/>
            <a:ext cx="7163222" cy="4808332"/>
          </a:xfrm>
          <a:prstGeom prst="rect">
            <a:avLst/>
          </a:prstGeom>
          <a:effectLst/>
        </p:spPr>
      </p:pic>
    </p:spTree>
    <p:extLst>
      <p:ext uri="{BB962C8B-B14F-4D97-AF65-F5344CB8AC3E}">
        <p14:creationId xmlns:p14="http://schemas.microsoft.com/office/powerpoint/2010/main" val="42445213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6C5FA50-8D52-4617-AF91-5C7B1C835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04D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065426-E843-4E9A-AB2B-07A28D93AA0D}"/>
              </a:ext>
            </a:extLst>
          </p:cNvPr>
          <p:cNvSpPr>
            <a:spLocks noGrp="1"/>
          </p:cNvSpPr>
          <p:nvPr>
            <p:ph type="title"/>
          </p:nvPr>
        </p:nvSpPr>
        <p:spPr>
          <a:xfrm>
            <a:off x="9093496" y="618681"/>
            <a:ext cx="2613872" cy="4794567"/>
          </a:xfrm>
        </p:spPr>
        <p:txBody>
          <a:bodyPr vert="horz" lIns="91440" tIns="45720" rIns="91440" bIns="45720" rtlCol="0" anchor="ctr">
            <a:normAutofit/>
          </a:bodyPr>
          <a:lstStyle/>
          <a:p>
            <a:r>
              <a:rPr lang="en-US" sz="1400" b="1" i="1" dirty="0">
                <a:solidFill>
                  <a:srgbClr val="FFFFFF"/>
                </a:solidFill>
              </a:rPr>
              <a:t>“We found no evidence to support the Government’s argument that the prospect of family reunification could encourage families to send children into Europe unaccompanied in order to act as an ‘anchor’ for other family members. If this were so, we would expect to see evidence of this happening in Member States that participate in the Family Reunification Directive. Instead, the evidence shows that some families are reluctant to seek family reunification, for fear that it may place family members in danger.”  </a:t>
            </a:r>
            <a:br>
              <a:rPr lang="en-US" sz="1400" dirty="0">
                <a:solidFill>
                  <a:srgbClr val="FFFFFF"/>
                </a:solidFill>
              </a:rPr>
            </a:br>
            <a:br>
              <a:rPr lang="en-US" sz="1400" dirty="0">
                <a:solidFill>
                  <a:srgbClr val="FFFFFF"/>
                </a:solidFill>
              </a:rPr>
            </a:br>
            <a:r>
              <a:rPr lang="en-US" sz="1400" dirty="0">
                <a:solidFill>
                  <a:srgbClr val="FFFFFF"/>
                </a:solidFill>
              </a:rPr>
              <a:t>(House of Lords Select Committee Inquiry on unaccompanied minors in the EU (2016). </a:t>
            </a:r>
          </a:p>
        </p:txBody>
      </p:sp>
      <p:sp>
        <p:nvSpPr>
          <p:cNvPr id="12"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picture containing toy, group, standing, snow&#10;&#10;Description automatically generated">
            <a:extLst>
              <a:ext uri="{FF2B5EF4-FFF2-40B4-BE49-F238E27FC236}">
                <a16:creationId xmlns:a16="http://schemas.microsoft.com/office/drawing/2014/main" id="{AEC465C0-29FA-4C9A-AF2F-E0289F5F2036}"/>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10500"/>
          <a:stretch/>
        </p:blipFill>
        <p:spPr>
          <a:xfrm>
            <a:off x="976251" y="942538"/>
            <a:ext cx="7163222" cy="4808332"/>
          </a:xfrm>
          <a:prstGeom prst="rect">
            <a:avLst/>
          </a:prstGeom>
          <a:effectLst/>
        </p:spPr>
      </p:pic>
    </p:spTree>
    <p:extLst>
      <p:ext uri="{BB962C8B-B14F-4D97-AF65-F5344CB8AC3E}">
        <p14:creationId xmlns:p14="http://schemas.microsoft.com/office/powerpoint/2010/main" val="3975863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042C5-8320-4981-AF35-B1BFBBA84762}"/>
              </a:ext>
            </a:extLst>
          </p:cNvPr>
          <p:cNvSpPr>
            <a:spLocks noGrp="1"/>
          </p:cNvSpPr>
          <p:nvPr>
            <p:ph type="title"/>
          </p:nvPr>
        </p:nvSpPr>
        <p:spPr>
          <a:xfrm>
            <a:off x="651307" y="640081"/>
            <a:ext cx="3377183" cy="3681976"/>
          </a:xfrm>
          <a:noFill/>
        </p:spPr>
        <p:txBody>
          <a:bodyPr vert="horz" lIns="91440" tIns="45720" rIns="91440" bIns="45720" rtlCol="0" anchor="b">
            <a:normAutofit fontScale="90000"/>
          </a:bodyPr>
          <a:lstStyle/>
          <a:p>
            <a:r>
              <a:rPr lang="en-US" sz="2100" b="1" i="1" dirty="0"/>
              <a:t>‘It seems to us perverse that children who have been granted refugee status in the UK are not then allowed to bring their close family to join them in the same way as an adult would be able to do. The right to live safely with family should apply to child refugees just as it does to adults.’</a:t>
            </a:r>
            <a:r>
              <a:rPr lang="en-US" sz="2100" b="1" dirty="0"/>
              <a:t> </a:t>
            </a:r>
            <a:br>
              <a:rPr lang="en-US" sz="2100" dirty="0"/>
            </a:br>
            <a:br>
              <a:rPr lang="en-US" sz="2100" dirty="0"/>
            </a:br>
            <a:r>
              <a:rPr lang="en-US" sz="2100" b="1" dirty="0"/>
              <a:t>(House of Commons, Home Affairs Select Committee, July 2016)</a:t>
            </a:r>
          </a:p>
        </p:txBody>
      </p:sp>
      <p:pic>
        <p:nvPicPr>
          <p:cNvPr id="5" name="Content Placeholder 4" descr="A picture containing text, room&#10;&#10;Description automatically generated">
            <a:extLst>
              <a:ext uri="{FF2B5EF4-FFF2-40B4-BE49-F238E27FC236}">
                <a16:creationId xmlns:a16="http://schemas.microsoft.com/office/drawing/2014/main" id="{A4EDE463-41B0-47F0-A8C3-CACD0E9A0C20}"/>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811" r="15756"/>
          <a:stretch/>
        </p:blipFill>
        <p:spPr>
          <a:xfrm>
            <a:off x="4654297" y="10"/>
            <a:ext cx="7537704" cy="6857990"/>
          </a:xfrm>
          <a:prstGeom prst="rect">
            <a:avLst/>
          </a:prstGeom>
        </p:spPr>
      </p:pic>
    </p:spTree>
    <p:extLst>
      <p:ext uri="{BB962C8B-B14F-4D97-AF65-F5344CB8AC3E}">
        <p14:creationId xmlns:p14="http://schemas.microsoft.com/office/powerpoint/2010/main" val="3044342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EA2B45-F10F-4F0C-AC9B-75EB5E43EA21}"/>
              </a:ext>
            </a:extLst>
          </p:cNvPr>
          <p:cNvSpPr>
            <a:spLocks noGrp="1"/>
          </p:cNvSpPr>
          <p:nvPr>
            <p:ph type="title"/>
          </p:nvPr>
        </p:nvSpPr>
        <p:spPr>
          <a:xfrm>
            <a:off x="863029" y="1012004"/>
            <a:ext cx="3416158" cy="4795408"/>
          </a:xfrm>
        </p:spPr>
        <p:txBody>
          <a:bodyPr>
            <a:normAutofit/>
          </a:bodyPr>
          <a:lstStyle/>
          <a:p>
            <a:r>
              <a:rPr lang="en-US" b="1">
                <a:solidFill>
                  <a:srgbClr val="FFFFFF"/>
                </a:solidFill>
              </a:rPr>
              <a:t>Ask your MP and the Home Secretary to take action! </a:t>
            </a:r>
            <a:endParaRPr lang="en-GB" b="1">
              <a:solidFill>
                <a:srgbClr val="FFFFFF"/>
              </a:solidFill>
            </a:endParaRPr>
          </a:p>
        </p:txBody>
      </p:sp>
      <p:graphicFrame>
        <p:nvGraphicFramePr>
          <p:cNvPr id="5" name="Content Placeholder 2">
            <a:extLst>
              <a:ext uri="{FF2B5EF4-FFF2-40B4-BE49-F238E27FC236}">
                <a16:creationId xmlns:a16="http://schemas.microsoft.com/office/drawing/2014/main" id="{C86A789F-4852-48B7-BD1B-BCD7057204E1}"/>
              </a:ext>
            </a:extLst>
          </p:cNvPr>
          <p:cNvGraphicFramePr>
            <a:graphicFrameLocks noGrp="1"/>
          </p:cNvGraphicFramePr>
          <p:nvPr>
            <p:ph idx="1"/>
            <p:extLst>
              <p:ext uri="{D42A27DB-BD31-4B8C-83A1-F6EECF244321}">
                <p14:modId xmlns:p14="http://schemas.microsoft.com/office/powerpoint/2010/main" val="2260562172"/>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676063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6" name="Rectangle 138">
            <a:extLst>
              <a:ext uri="{FF2B5EF4-FFF2-40B4-BE49-F238E27FC236}">
                <a16:creationId xmlns:a16="http://schemas.microsoft.com/office/drawing/2014/main" id="{867D4867-5BA7-4462-B2F6-A23F4A622A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rgbClr val="3F3F3F"/>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B94550A-2349-4988-8772-7D6453B1DE2E}"/>
              </a:ext>
            </a:extLst>
          </p:cNvPr>
          <p:cNvSpPr>
            <a:spLocks noGrp="1"/>
          </p:cNvSpPr>
          <p:nvPr>
            <p:ph type="title"/>
          </p:nvPr>
        </p:nvSpPr>
        <p:spPr>
          <a:xfrm>
            <a:off x="643468" y="623392"/>
            <a:ext cx="3363974" cy="1607060"/>
          </a:xfrm>
          <a:noFill/>
          <a:ln w="19050">
            <a:solidFill>
              <a:schemeClr val="tx1"/>
            </a:solidFill>
          </a:ln>
        </p:spPr>
        <p:txBody>
          <a:bodyPr wrap="square" anchor="ctr">
            <a:normAutofit/>
          </a:bodyPr>
          <a:lstStyle/>
          <a:p>
            <a:pPr algn="ctr"/>
            <a:r>
              <a:rPr lang="en-US" sz="2800"/>
              <a:t>More Information:</a:t>
            </a:r>
            <a:endParaRPr lang="en-GB" sz="2800"/>
          </a:p>
        </p:txBody>
      </p:sp>
      <p:sp>
        <p:nvSpPr>
          <p:cNvPr id="3" name="Content Placeholder 2">
            <a:extLst>
              <a:ext uri="{FF2B5EF4-FFF2-40B4-BE49-F238E27FC236}">
                <a16:creationId xmlns:a16="http://schemas.microsoft.com/office/drawing/2014/main" id="{25798876-4CC6-4959-9631-564E742F5EB8}"/>
              </a:ext>
            </a:extLst>
          </p:cNvPr>
          <p:cNvSpPr>
            <a:spLocks noGrp="1"/>
          </p:cNvSpPr>
          <p:nvPr>
            <p:ph idx="1"/>
          </p:nvPr>
        </p:nvSpPr>
        <p:spPr>
          <a:xfrm>
            <a:off x="643468" y="2638043"/>
            <a:ext cx="3648614" cy="3415623"/>
          </a:xfrm>
        </p:spPr>
        <p:txBody>
          <a:bodyPr>
            <a:normAutofit lnSpcReduction="10000"/>
          </a:bodyPr>
          <a:lstStyle/>
          <a:p>
            <a:r>
              <a:rPr lang="en-GB" sz="1800" dirty="0">
                <a:hlinkClick r:id="rId2"/>
              </a:rPr>
              <a:t>https://www.familiestogether.uk/</a:t>
            </a:r>
            <a:endParaRPr lang="en-GB" sz="1800" dirty="0"/>
          </a:p>
          <a:p>
            <a:r>
              <a:rPr lang="en-GB" sz="2000" dirty="0"/>
              <a:t>Taunton Amnesty International Group  </a:t>
            </a:r>
          </a:p>
          <a:p>
            <a:r>
              <a:rPr lang="en-GB" sz="2000" dirty="0">
                <a:hlinkClick r:id="rId3"/>
              </a:rPr>
              <a:t>https://www.amnesty.org.uk</a:t>
            </a:r>
            <a:endParaRPr lang="en-GB" sz="2000" dirty="0"/>
          </a:p>
          <a:p>
            <a:r>
              <a:rPr lang="en-GB" sz="2000" dirty="0">
                <a:hlinkClick r:id="rId4"/>
              </a:rPr>
              <a:t>https://www.amnestytaunton.com</a:t>
            </a:r>
            <a:endParaRPr lang="en-GB" sz="2000" dirty="0"/>
          </a:p>
          <a:p>
            <a:r>
              <a:rPr lang="en-GB" sz="2000" dirty="0"/>
              <a:t>Find us on Facebook and Twitter </a:t>
            </a:r>
          </a:p>
          <a:p>
            <a:pPr marL="0" indent="0">
              <a:buNone/>
            </a:pPr>
            <a:endParaRPr lang="en-GB" sz="2000" dirty="0"/>
          </a:p>
          <a:p>
            <a:pPr marL="0" indent="0">
              <a:buNone/>
            </a:pPr>
            <a:r>
              <a:rPr lang="en-GB" sz="2000" dirty="0"/>
              <a:t> </a:t>
            </a:r>
          </a:p>
          <a:p>
            <a:endParaRPr lang="en-GB" sz="2000" dirty="0"/>
          </a:p>
        </p:txBody>
      </p:sp>
      <p:pic>
        <p:nvPicPr>
          <p:cNvPr id="2054" name="Picture 6">
            <a:extLst>
              <a:ext uri="{FF2B5EF4-FFF2-40B4-BE49-F238E27FC236}">
                <a16:creationId xmlns:a16="http://schemas.microsoft.com/office/drawing/2014/main" id="{E9661781-2AE0-41AA-ACD5-FEC65A5C93D6}"/>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7205853" y="643467"/>
            <a:ext cx="2434589" cy="5410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880427"/>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TotalTime>
  <Words>1164</Words>
  <Application>Microsoft Macintosh PowerPoint</Application>
  <PresentationFormat>Widescreen</PresentationFormat>
  <Paragraphs>46</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Families Together</vt:lpstr>
      <vt:lpstr>Amnesty International UK is part of a coalition of organisations asking for a change to the UK’s Immigration Rules </vt:lpstr>
      <vt:lpstr>The Issue </vt:lpstr>
      <vt:lpstr>The Law </vt:lpstr>
      <vt:lpstr>In all actions concerning children ‘the best interests of the child shall be a primary consideration’  Article 3, para 1 UN Convention on the Rights of the Child, (UNCRC)</vt:lpstr>
      <vt:lpstr>The UK’s position puts it directly at odds with international law</vt:lpstr>
      <vt:lpstr>Articles 9 and 10 of the UNCRC also set out the right of children to be brought up by their family: ‘A child shall not be separated from his or her parents against their will, except when competent authorities subject to judicial review determine, in accordance with applicable law and procedures, that such separation is necessary for the best interest of the child’ (Article 9, para 1). </vt:lpstr>
      <vt:lpstr>Article 3 of the 1989 UN Convention on the Rights of the Child requires that the child’s best interest are a primary consideration in all decisions affecting them. </vt:lpstr>
      <vt:lpstr>Article 10 UNCRC: In accordance with the obligation of State Parties under Article 9, Paragraph 1, applications by a child or his or her parents to enter or leave a State Party for the purpose of family reunification shall be dealt with by States Parties in a positive, humane and expeditious manner. States Parties shall further ensure that the submission of such a request shall entail no adverse consequences for the applicants and for the members of their family. (Article 10, para 1)   </vt:lpstr>
      <vt:lpstr>“We found no evidence to support the Government’s argument that the prospect of family reunification could encourage families to send children into Europe unaccompanied in order to act as an ‘anchor’ for other family members. If this were so, we would expect to see evidence of this happening in Member States that participate in the Family Reunification Directive. Instead, the evidence shows that some families are reluctant to seek family reunification, for fear that it may place family members in danger.”    (House of Lords Select Committee Inquiry on unaccompanied minors in the EU (2016). </vt:lpstr>
      <vt:lpstr>‘It seems to us perverse that children who have been granted refugee status in the UK are not then allowed to bring their close family to join them in the same way as an adult would be able to do. The right to live safely with family should apply to child refugees just as it does to adults.’   (House of Commons, Home Affairs Select Committee, July 2016)</vt:lpstr>
      <vt:lpstr>Ask your MP and the Home Secretary to take action! </vt:lpstr>
      <vt:lpstr>More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Families Together</dc:title>
  <dc:creator>Benjamin Grant</dc:creator>
  <cp:lastModifiedBy>Joanna Lavender</cp:lastModifiedBy>
  <cp:revision>4</cp:revision>
  <dcterms:created xsi:type="dcterms:W3CDTF">2020-02-10T23:04:22Z</dcterms:created>
  <dcterms:modified xsi:type="dcterms:W3CDTF">2020-09-13T20:46:09Z</dcterms:modified>
</cp:coreProperties>
</file>