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7" r:id="rId6"/>
    <p:sldId id="266" r:id="rId7"/>
    <p:sldId id="279" r:id="rId8"/>
    <p:sldId id="291" r:id="rId9"/>
    <p:sldId id="259" r:id="rId10"/>
    <p:sldId id="260" r:id="rId11"/>
    <p:sldId id="288" r:id="rId12"/>
    <p:sldId id="262" r:id="rId13"/>
    <p:sldId id="261" r:id="rId14"/>
    <p:sldId id="269" r:id="rId15"/>
    <p:sldId id="281" r:id="rId16"/>
    <p:sldId id="267" r:id="rId17"/>
    <p:sldId id="283" r:id="rId18"/>
    <p:sldId id="265" r:id="rId19"/>
    <p:sldId id="264" r:id="rId20"/>
    <p:sldId id="285" r:id="rId21"/>
    <p:sldId id="292" r:id="rId22"/>
    <p:sldId id="295" r:id="rId23"/>
    <p:sldId id="287" r:id="rId24"/>
    <p:sldId id="293" r:id="rId25"/>
    <p:sldId id="296" r:id="rId26"/>
    <p:sldId id="297" r:id="rId27"/>
    <p:sldId id="298" r:id="rId28"/>
    <p:sldId id="308" r:id="rId29"/>
    <p:sldId id="309" r:id="rId30"/>
    <p:sldId id="310" r:id="rId31"/>
    <p:sldId id="294" r:id="rId32"/>
    <p:sldId id="299" r:id="rId33"/>
    <p:sldId id="286" r:id="rId34"/>
    <p:sldId id="280"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69E0A7C-8B46-B396-EB93-5E3B8528DF01}" v="126" dt="2024-09-10T14:16:28.62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706"/>
    <p:restoredTop sz="94628"/>
  </p:normalViewPr>
  <p:slideViewPr>
    <p:cSldViewPr>
      <p:cViewPr varScale="1">
        <p:scale>
          <a:sx n="69" d="100"/>
          <a:sy n="69" d="100"/>
        </p:scale>
        <p:origin x="1122"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therine Rust" userId="S::crust@parkfieldschool.co.uk::6bd1a24a-3ab0-4b19-b5b3-d74c3fe5a416" providerId="AD" clId="Web-{D61190D7-8CBE-3B3C-A7F0-25114C9D8B44}"/>
    <pc:docChg chg="modSld">
      <pc:chgData name="Catherine Rust" userId="S::crust@parkfieldschool.co.uk::6bd1a24a-3ab0-4b19-b5b3-d74c3fe5a416" providerId="AD" clId="Web-{D61190D7-8CBE-3B3C-A7F0-25114C9D8B44}" dt="2024-09-06T09:59:34.856" v="58" actId="20577"/>
      <pc:docMkLst>
        <pc:docMk/>
      </pc:docMkLst>
      <pc:sldChg chg="modSp">
        <pc:chgData name="Catherine Rust" userId="S::crust@parkfieldschool.co.uk::6bd1a24a-3ab0-4b19-b5b3-d74c3fe5a416" providerId="AD" clId="Web-{D61190D7-8CBE-3B3C-A7F0-25114C9D8B44}" dt="2024-09-06T09:57:18.975" v="0" actId="20577"/>
        <pc:sldMkLst>
          <pc:docMk/>
          <pc:sldMk cId="1061366865" sldId="256"/>
        </pc:sldMkLst>
        <pc:spChg chg="mod">
          <ac:chgData name="Catherine Rust" userId="S::crust@parkfieldschool.co.uk::6bd1a24a-3ab0-4b19-b5b3-d74c3fe5a416" providerId="AD" clId="Web-{D61190D7-8CBE-3B3C-A7F0-25114C9D8B44}" dt="2024-09-06T09:57:18.975" v="0" actId="20577"/>
          <ac:spMkLst>
            <pc:docMk/>
            <pc:sldMk cId="1061366865" sldId="256"/>
            <ac:spMk id="3" creationId="{00000000-0000-0000-0000-000000000000}"/>
          </ac:spMkLst>
        </pc:spChg>
      </pc:sldChg>
      <pc:sldChg chg="modSp">
        <pc:chgData name="Catherine Rust" userId="S::crust@parkfieldschool.co.uk::6bd1a24a-3ab0-4b19-b5b3-d74c3fe5a416" providerId="AD" clId="Web-{D61190D7-8CBE-3B3C-A7F0-25114C9D8B44}" dt="2024-09-06T09:58:38.010" v="44" actId="20577"/>
        <pc:sldMkLst>
          <pc:docMk/>
          <pc:sldMk cId="543715072" sldId="257"/>
        </pc:sldMkLst>
        <pc:spChg chg="mod">
          <ac:chgData name="Catherine Rust" userId="S::crust@parkfieldschool.co.uk::6bd1a24a-3ab0-4b19-b5b3-d74c3fe5a416" providerId="AD" clId="Web-{D61190D7-8CBE-3B3C-A7F0-25114C9D8B44}" dt="2024-09-06T09:58:38.010" v="44" actId="20577"/>
          <ac:spMkLst>
            <pc:docMk/>
            <pc:sldMk cId="543715072" sldId="257"/>
            <ac:spMk id="3" creationId="{00000000-0000-0000-0000-000000000000}"/>
          </ac:spMkLst>
        </pc:spChg>
      </pc:sldChg>
      <pc:sldChg chg="modSp">
        <pc:chgData name="Catherine Rust" userId="S::crust@parkfieldschool.co.uk::6bd1a24a-3ab0-4b19-b5b3-d74c3fe5a416" providerId="AD" clId="Web-{D61190D7-8CBE-3B3C-A7F0-25114C9D8B44}" dt="2024-09-06T09:59:12.917" v="57" actId="20577"/>
        <pc:sldMkLst>
          <pc:docMk/>
          <pc:sldMk cId="1934793988" sldId="266"/>
        </pc:sldMkLst>
        <pc:spChg chg="mod">
          <ac:chgData name="Catherine Rust" userId="S::crust@parkfieldschool.co.uk::6bd1a24a-3ab0-4b19-b5b3-d74c3fe5a416" providerId="AD" clId="Web-{D61190D7-8CBE-3B3C-A7F0-25114C9D8B44}" dt="2024-09-06T09:59:12.917" v="57" actId="20577"/>
          <ac:spMkLst>
            <pc:docMk/>
            <pc:sldMk cId="1934793988" sldId="266"/>
            <ac:spMk id="3" creationId="{00000000-0000-0000-0000-000000000000}"/>
          </ac:spMkLst>
        </pc:spChg>
      </pc:sldChg>
      <pc:sldChg chg="modSp">
        <pc:chgData name="Catherine Rust" userId="S::crust@parkfieldschool.co.uk::6bd1a24a-3ab0-4b19-b5b3-d74c3fe5a416" providerId="AD" clId="Web-{D61190D7-8CBE-3B3C-A7F0-25114C9D8B44}" dt="2024-09-06T09:59:34.856" v="58" actId="20577"/>
        <pc:sldMkLst>
          <pc:docMk/>
          <pc:sldMk cId="104920748" sldId="279"/>
        </pc:sldMkLst>
        <pc:spChg chg="mod">
          <ac:chgData name="Catherine Rust" userId="S::crust@parkfieldschool.co.uk::6bd1a24a-3ab0-4b19-b5b3-d74c3fe5a416" providerId="AD" clId="Web-{D61190D7-8CBE-3B3C-A7F0-25114C9D8B44}" dt="2024-09-06T09:59:34.856" v="58" actId="20577"/>
          <ac:spMkLst>
            <pc:docMk/>
            <pc:sldMk cId="104920748" sldId="279"/>
            <ac:spMk id="3" creationId="{00000000-0000-0000-0000-000000000000}"/>
          </ac:spMkLst>
        </pc:spChg>
      </pc:sldChg>
    </pc:docChg>
  </pc:docChgLst>
  <pc:docChgLst>
    <pc:chgData name="Catherine Rust" userId="S::crust@parkfieldschool.co.uk::6bd1a24a-3ab0-4b19-b5b3-d74c3fe5a416" providerId="AD" clId="Web-{269E0A7C-8B46-B396-EB93-5E3B8528DF01}"/>
    <pc:docChg chg="addSld delSld modSld">
      <pc:chgData name="Catherine Rust" userId="S::crust@parkfieldschool.co.uk::6bd1a24a-3ab0-4b19-b5b3-d74c3fe5a416" providerId="AD" clId="Web-{269E0A7C-8B46-B396-EB93-5E3B8528DF01}" dt="2024-09-10T14:16:28.629" v="123" actId="20577"/>
      <pc:docMkLst>
        <pc:docMk/>
      </pc:docMkLst>
      <pc:sldChg chg="modSp">
        <pc:chgData name="Catherine Rust" userId="S::crust@parkfieldschool.co.uk::6bd1a24a-3ab0-4b19-b5b3-d74c3fe5a416" providerId="AD" clId="Web-{269E0A7C-8B46-B396-EB93-5E3B8528DF01}" dt="2024-09-10T11:58:19.002" v="1" actId="1076"/>
        <pc:sldMkLst>
          <pc:docMk/>
          <pc:sldMk cId="3302929882" sldId="259"/>
        </pc:sldMkLst>
        <pc:picChg chg="mod">
          <ac:chgData name="Catherine Rust" userId="S::crust@parkfieldschool.co.uk::6bd1a24a-3ab0-4b19-b5b3-d74c3fe5a416" providerId="AD" clId="Web-{269E0A7C-8B46-B396-EB93-5E3B8528DF01}" dt="2024-09-10T11:58:19.002" v="1" actId="1076"/>
          <ac:picMkLst>
            <pc:docMk/>
            <pc:sldMk cId="3302929882" sldId="259"/>
            <ac:picMk id="10" creationId="{5FFFC270-48B6-8939-8571-923AE6678BAC}"/>
          </ac:picMkLst>
        </pc:picChg>
      </pc:sldChg>
      <pc:sldChg chg="addSp delSp modSp">
        <pc:chgData name="Catherine Rust" userId="S::crust@parkfieldschool.co.uk::6bd1a24a-3ab0-4b19-b5b3-d74c3fe5a416" providerId="AD" clId="Web-{269E0A7C-8B46-B396-EB93-5E3B8528DF01}" dt="2024-09-10T12:11:34.415" v="18" actId="1076"/>
        <pc:sldMkLst>
          <pc:docMk/>
          <pc:sldMk cId="3571243879" sldId="262"/>
        </pc:sldMkLst>
        <pc:spChg chg="mod">
          <ac:chgData name="Catherine Rust" userId="S::crust@parkfieldschool.co.uk::6bd1a24a-3ab0-4b19-b5b3-d74c3fe5a416" providerId="AD" clId="Web-{269E0A7C-8B46-B396-EB93-5E3B8528DF01}" dt="2024-09-10T11:59:52.021" v="2" actId="20577"/>
          <ac:spMkLst>
            <pc:docMk/>
            <pc:sldMk cId="3571243879" sldId="262"/>
            <ac:spMk id="2" creationId="{00000000-0000-0000-0000-000000000000}"/>
          </ac:spMkLst>
        </pc:spChg>
        <pc:picChg chg="add del mod">
          <ac:chgData name="Catherine Rust" userId="S::crust@parkfieldschool.co.uk::6bd1a24a-3ab0-4b19-b5b3-d74c3fe5a416" providerId="AD" clId="Web-{269E0A7C-8B46-B396-EB93-5E3B8528DF01}" dt="2024-09-10T12:03:43.636" v="5"/>
          <ac:picMkLst>
            <pc:docMk/>
            <pc:sldMk cId="3571243879" sldId="262"/>
            <ac:picMk id="3" creationId="{13073E6F-7BE7-7ADC-65FE-2F18A1BF6AA3}"/>
          </ac:picMkLst>
        </pc:picChg>
        <pc:picChg chg="add del mod">
          <ac:chgData name="Catherine Rust" userId="S::crust@parkfieldschool.co.uk::6bd1a24a-3ab0-4b19-b5b3-d74c3fe5a416" providerId="AD" clId="Web-{269E0A7C-8B46-B396-EB93-5E3B8528DF01}" dt="2024-09-10T12:04:31.185" v="8"/>
          <ac:picMkLst>
            <pc:docMk/>
            <pc:sldMk cId="3571243879" sldId="262"/>
            <ac:picMk id="4" creationId="{BDACC16F-7E1F-2D34-6ED4-529D79EF992B}"/>
          </ac:picMkLst>
        </pc:picChg>
        <pc:picChg chg="add del mod">
          <ac:chgData name="Catherine Rust" userId="S::crust@parkfieldschool.co.uk::6bd1a24a-3ab0-4b19-b5b3-d74c3fe5a416" providerId="AD" clId="Web-{269E0A7C-8B46-B396-EB93-5E3B8528DF01}" dt="2024-09-10T12:06:02.062" v="12"/>
          <ac:picMkLst>
            <pc:docMk/>
            <pc:sldMk cId="3571243879" sldId="262"/>
            <ac:picMk id="6" creationId="{31DBA3A1-86AD-0E10-AFF4-182E91D16FB3}"/>
          </ac:picMkLst>
        </pc:picChg>
        <pc:picChg chg="add mod">
          <ac:chgData name="Catherine Rust" userId="S::crust@parkfieldschool.co.uk::6bd1a24a-3ab0-4b19-b5b3-d74c3fe5a416" providerId="AD" clId="Web-{269E0A7C-8B46-B396-EB93-5E3B8528DF01}" dt="2024-09-10T12:11:34.415" v="18" actId="1076"/>
          <ac:picMkLst>
            <pc:docMk/>
            <pc:sldMk cId="3571243879" sldId="262"/>
            <ac:picMk id="7" creationId="{D569DCE4-15AE-F753-4B0E-9BDE073C31A7}"/>
          </ac:picMkLst>
        </pc:picChg>
        <pc:picChg chg="mod">
          <ac:chgData name="Catherine Rust" userId="S::crust@parkfieldschool.co.uk::6bd1a24a-3ab0-4b19-b5b3-d74c3fe5a416" providerId="AD" clId="Web-{269E0A7C-8B46-B396-EB93-5E3B8528DF01}" dt="2024-09-10T12:11:30.071" v="16" actId="1076"/>
          <ac:picMkLst>
            <pc:docMk/>
            <pc:sldMk cId="3571243879" sldId="262"/>
            <ac:picMk id="6146" creationId="{00000000-0000-0000-0000-000000000000}"/>
          </ac:picMkLst>
        </pc:picChg>
      </pc:sldChg>
      <pc:sldChg chg="modSp">
        <pc:chgData name="Catherine Rust" userId="S::crust@parkfieldschool.co.uk::6bd1a24a-3ab0-4b19-b5b3-d74c3fe5a416" providerId="AD" clId="Web-{269E0A7C-8B46-B396-EB93-5E3B8528DF01}" dt="2024-09-10T12:13:31.575" v="29" actId="20577"/>
        <pc:sldMkLst>
          <pc:docMk/>
          <pc:sldMk cId="2466198206" sldId="267"/>
        </pc:sldMkLst>
        <pc:spChg chg="mod">
          <ac:chgData name="Catherine Rust" userId="S::crust@parkfieldschool.co.uk::6bd1a24a-3ab0-4b19-b5b3-d74c3fe5a416" providerId="AD" clId="Web-{269E0A7C-8B46-B396-EB93-5E3B8528DF01}" dt="2024-09-10T12:13:31.575" v="29" actId="20577"/>
          <ac:spMkLst>
            <pc:docMk/>
            <pc:sldMk cId="2466198206" sldId="267"/>
            <ac:spMk id="3" creationId="{00000000-0000-0000-0000-000000000000}"/>
          </ac:spMkLst>
        </pc:spChg>
      </pc:sldChg>
      <pc:sldChg chg="add del">
        <pc:chgData name="Catherine Rust" userId="S::crust@parkfieldschool.co.uk::6bd1a24a-3ab0-4b19-b5b3-d74c3fe5a416" providerId="AD" clId="Web-{269E0A7C-8B46-B396-EB93-5E3B8528DF01}" dt="2024-09-10T12:40:15.223" v="36"/>
        <pc:sldMkLst>
          <pc:docMk/>
          <pc:sldMk cId="2723567756" sldId="268"/>
        </pc:sldMkLst>
      </pc:sldChg>
      <pc:sldChg chg="del">
        <pc:chgData name="Catherine Rust" userId="S::crust@parkfieldschool.co.uk::6bd1a24a-3ab0-4b19-b5b3-d74c3fe5a416" providerId="AD" clId="Web-{269E0A7C-8B46-B396-EB93-5E3B8528DF01}" dt="2024-09-10T12:14:46.296" v="32"/>
        <pc:sldMkLst>
          <pc:docMk/>
          <pc:sldMk cId="4291913477" sldId="282"/>
        </pc:sldMkLst>
      </pc:sldChg>
      <pc:sldChg chg="modSp">
        <pc:chgData name="Catherine Rust" userId="S::crust@parkfieldschool.co.uk::6bd1a24a-3ab0-4b19-b5b3-d74c3fe5a416" providerId="AD" clId="Web-{269E0A7C-8B46-B396-EB93-5E3B8528DF01}" dt="2024-09-10T12:14:12.920" v="31" actId="1076"/>
        <pc:sldMkLst>
          <pc:docMk/>
          <pc:sldMk cId="724421528" sldId="283"/>
        </pc:sldMkLst>
        <pc:picChg chg="mod">
          <ac:chgData name="Catherine Rust" userId="S::crust@parkfieldschool.co.uk::6bd1a24a-3ab0-4b19-b5b3-d74c3fe5a416" providerId="AD" clId="Web-{269E0A7C-8B46-B396-EB93-5E3B8528DF01}" dt="2024-09-10T12:14:12.920" v="31" actId="1076"/>
          <ac:picMkLst>
            <pc:docMk/>
            <pc:sldMk cId="724421528" sldId="283"/>
            <ac:picMk id="2" creationId="{00000000-0000-0000-0000-000000000000}"/>
          </ac:picMkLst>
        </pc:picChg>
      </pc:sldChg>
      <pc:sldChg chg="del">
        <pc:chgData name="Catherine Rust" userId="S::crust@parkfieldschool.co.uk::6bd1a24a-3ab0-4b19-b5b3-d74c3fe5a416" providerId="AD" clId="Web-{269E0A7C-8B46-B396-EB93-5E3B8528DF01}" dt="2024-09-10T12:39:19.018" v="33"/>
        <pc:sldMkLst>
          <pc:docMk/>
          <pc:sldMk cId="3321983011" sldId="284"/>
        </pc:sldMkLst>
      </pc:sldChg>
      <pc:sldChg chg="modSp">
        <pc:chgData name="Catherine Rust" userId="S::crust@parkfieldschool.co.uk::6bd1a24a-3ab0-4b19-b5b3-d74c3fe5a416" providerId="AD" clId="Web-{269E0A7C-8B46-B396-EB93-5E3B8528DF01}" dt="2024-09-10T12:46:16.497" v="120" actId="20577"/>
        <pc:sldMkLst>
          <pc:docMk/>
          <pc:sldMk cId="2255490472" sldId="286"/>
        </pc:sldMkLst>
        <pc:spChg chg="mod">
          <ac:chgData name="Catherine Rust" userId="S::crust@parkfieldschool.co.uk::6bd1a24a-3ab0-4b19-b5b3-d74c3fe5a416" providerId="AD" clId="Web-{269E0A7C-8B46-B396-EB93-5E3B8528DF01}" dt="2024-09-10T12:46:16.497" v="120" actId="20577"/>
          <ac:spMkLst>
            <pc:docMk/>
            <pc:sldMk cId="2255490472" sldId="286"/>
            <ac:spMk id="3" creationId="{00000000-0000-0000-0000-000000000000}"/>
          </ac:spMkLst>
        </pc:spChg>
      </pc:sldChg>
      <pc:sldChg chg="modSp">
        <pc:chgData name="Catherine Rust" userId="S::crust@parkfieldschool.co.uk::6bd1a24a-3ab0-4b19-b5b3-d74c3fe5a416" providerId="AD" clId="Web-{269E0A7C-8B46-B396-EB93-5E3B8528DF01}" dt="2024-09-10T12:44:08.759" v="88" actId="20577"/>
        <pc:sldMkLst>
          <pc:docMk/>
          <pc:sldMk cId="878068421" sldId="293"/>
        </pc:sldMkLst>
        <pc:spChg chg="mod">
          <ac:chgData name="Catherine Rust" userId="S::crust@parkfieldschool.co.uk::6bd1a24a-3ab0-4b19-b5b3-d74c3fe5a416" providerId="AD" clId="Web-{269E0A7C-8B46-B396-EB93-5E3B8528DF01}" dt="2024-09-10T12:44:08.759" v="88" actId="20577"/>
          <ac:spMkLst>
            <pc:docMk/>
            <pc:sldMk cId="878068421" sldId="293"/>
            <ac:spMk id="2" creationId="{00000000-0000-0000-0000-000000000000}"/>
          </ac:spMkLst>
        </pc:spChg>
      </pc:sldChg>
      <pc:sldChg chg="modSp">
        <pc:chgData name="Catherine Rust" userId="S::crust@parkfieldschool.co.uk::6bd1a24a-3ab0-4b19-b5b3-d74c3fe5a416" providerId="AD" clId="Web-{269E0A7C-8B46-B396-EB93-5E3B8528DF01}" dt="2024-09-10T12:45:58.668" v="116" actId="20577"/>
        <pc:sldMkLst>
          <pc:docMk/>
          <pc:sldMk cId="3666672364" sldId="294"/>
        </pc:sldMkLst>
        <pc:spChg chg="mod">
          <ac:chgData name="Catherine Rust" userId="S::crust@parkfieldschool.co.uk::6bd1a24a-3ab0-4b19-b5b3-d74c3fe5a416" providerId="AD" clId="Web-{269E0A7C-8B46-B396-EB93-5E3B8528DF01}" dt="2024-09-10T12:45:58.668" v="116" actId="20577"/>
          <ac:spMkLst>
            <pc:docMk/>
            <pc:sldMk cId="3666672364" sldId="294"/>
            <ac:spMk id="3" creationId="{00000000-0000-0000-0000-000000000000}"/>
          </ac:spMkLst>
        </pc:spChg>
      </pc:sldChg>
      <pc:sldChg chg="modSp">
        <pc:chgData name="Catherine Rust" userId="S::crust@parkfieldschool.co.uk::6bd1a24a-3ab0-4b19-b5b3-d74c3fe5a416" providerId="AD" clId="Web-{269E0A7C-8B46-B396-EB93-5E3B8528DF01}" dt="2024-09-10T12:43:33.196" v="86" actId="20577"/>
        <pc:sldMkLst>
          <pc:docMk/>
          <pc:sldMk cId="1717146530" sldId="295"/>
        </pc:sldMkLst>
        <pc:spChg chg="mod">
          <ac:chgData name="Catherine Rust" userId="S::crust@parkfieldschool.co.uk::6bd1a24a-3ab0-4b19-b5b3-d74c3fe5a416" providerId="AD" clId="Web-{269E0A7C-8B46-B396-EB93-5E3B8528DF01}" dt="2024-09-10T12:43:33.196" v="86" actId="20577"/>
          <ac:spMkLst>
            <pc:docMk/>
            <pc:sldMk cId="1717146530" sldId="295"/>
            <ac:spMk id="3" creationId="{00000000-0000-0000-0000-000000000000}"/>
          </ac:spMkLst>
        </pc:spChg>
      </pc:sldChg>
      <pc:sldChg chg="modSp">
        <pc:chgData name="Catherine Rust" userId="S::crust@parkfieldschool.co.uk::6bd1a24a-3ab0-4b19-b5b3-d74c3fe5a416" providerId="AD" clId="Web-{269E0A7C-8B46-B396-EB93-5E3B8528DF01}" dt="2024-09-10T12:44:13.994" v="90" actId="20577"/>
        <pc:sldMkLst>
          <pc:docMk/>
          <pc:sldMk cId="4258781834" sldId="296"/>
        </pc:sldMkLst>
        <pc:spChg chg="mod">
          <ac:chgData name="Catherine Rust" userId="S::crust@parkfieldschool.co.uk::6bd1a24a-3ab0-4b19-b5b3-d74c3fe5a416" providerId="AD" clId="Web-{269E0A7C-8B46-B396-EB93-5E3B8528DF01}" dt="2024-09-10T12:44:13.994" v="90" actId="20577"/>
          <ac:spMkLst>
            <pc:docMk/>
            <pc:sldMk cId="4258781834" sldId="296"/>
            <ac:spMk id="2" creationId="{00000000-0000-0000-0000-000000000000}"/>
          </ac:spMkLst>
        </pc:spChg>
      </pc:sldChg>
      <pc:sldChg chg="modSp">
        <pc:chgData name="Catherine Rust" userId="S::crust@parkfieldschool.co.uk::6bd1a24a-3ab0-4b19-b5b3-d74c3fe5a416" providerId="AD" clId="Web-{269E0A7C-8B46-B396-EB93-5E3B8528DF01}" dt="2024-09-10T12:44:21.963" v="92" actId="20577"/>
        <pc:sldMkLst>
          <pc:docMk/>
          <pc:sldMk cId="2914038510" sldId="297"/>
        </pc:sldMkLst>
        <pc:spChg chg="mod">
          <ac:chgData name="Catherine Rust" userId="S::crust@parkfieldschool.co.uk::6bd1a24a-3ab0-4b19-b5b3-d74c3fe5a416" providerId="AD" clId="Web-{269E0A7C-8B46-B396-EB93-5E3B8528DF01}" dt="2024-09-10T12:44:21.963" v="92" actId="20577"/>
          <ac:spMkLst>
            <pc:docMk/>
            <pc:sldMk cId="2914038510" sldId="297"/>
            <ac:spMk id="2" creationId="{00000000-0000-0000-0000-000000000000}"/>
          </ac:spMkLst>
        </pc:spChg>
      </pc:sldChg>
      <pc:sldChg chg="modSp">
        <pc:chgData name="Catherine Rust" userId="S::crust@parkfieldschool.co.uk::6bd1a24a-3ab0-4b19-b5b3-d74c3fe5a416" providerId="AD" clId="Web-{269E0A7C-8B46-B396-EB93-5E3B8528DF01}" dt="2024-09-10T12:44:26.900" v="94" actId="20577"/>
        <pc:sldMkLst>
          <pc:docMk/>
          <pc:sldMk cId="1738715311" sldId="298"/>
        </pc:sldMkLst>
        <pc:spChg chg="mod">
          <ac:chgData name="Catherine Rust" userId="S::crust@parkfieldschool.co.uk::6bd1a24a-3ab0-4b19-b5b3-d74c3fe5a416" providerId="AD" clId="Web-{269E0A7C-8B46-B396-EB93-5E3B8528DF01}" dt="2024-09-10T12:44:26.900" v="94" actId="20577"/>
          <ac:spMkLst>
            <pc:docMk/>
            <pc:sldMk cId="1738715311" sldId="298"/>
            <ac:spMk id="2" creationId="{00000000-0000-0000-0000-000000000000}"/>
          </ac:spMkLst>
        </pc:spChg>
      </pc:sldChg>
      <pc:sldChg chg="modSp">
        <pc:chgData name="Catherine Rust" userId="S::crust@parkfieldschool.co.uk::6bd1a24a-3ab0-4b19-b5b3-d74c3fe5a416" providerId="AD" clId="Web-{269E0A7C-8B46-B396-EB93-5E3B8528DF01}" dt="2024-09-10T14:16:28.629" v="123" actId="20577"/>
        <pc:sldMkLst>
          <pc:docMk/>
          <pc:sldMk cId="791734417" sldId="308"/>
        </pc:sldMkLst>
        <pc:spChg chg="mod">
          <ac:chgData name="Catherine Rust" userId="S::crust@parkfieldschool.co.uk::6bd1a24a-3ab0-4b19-b5b3-d74c3fe5a416" providerId="AD" clId="Web-{269E0A7C-8B46-B396-EB93-5E3B8528DF01}" dt="2024-09-10T14:16:28.629" v="123" actId="20577"/>
          <ac:spMkLst>
            <pc:docMk/>
            <pc:sldMk cId="791734417" sldId="308"/>
            <ac:spMk id="3" creationId="{00000000-0000-0000-0000-00000000000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46E2D881-225B-4CD7-BC44-EBF6082B1BFB}" type="datetimeFigureOut">
              <a:rPr lang="en-GB" smtClean="0"/>
              <a:t>10/09/2024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200F438-B489-462E-890A-2898F896DEAF}" type="slidenum">
              <a:rPr lang="en-GB" smtClean="0"/>
              <a:t>‹#›</a:t>
            </a:fld>
            <a:endParaRPr lang="en-GB"/>
          </a:p>
        </p:txBody>
      </p:sp>
    </p:spTree>
    <p:extLst>
      <p:ext uri="{BB962C8B-B14F-4D97-AF65-F5344CB8AC3E}">
        <p14:creationId xmlns:p14="http://schemas.microsoft.com/office/powerpoint/2010/main" val="3279237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46E2D881-225B-4CD7-BC44-EBF6082B1BFB}" type="datetimeFigureOut">
              <a:rPr lang="en-GB" smtClean="0"/>
              <a:t>10/09/2024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200F438-B489-462E-890A-2898F896DEAF}" type="slidenum">
              <a:rPr lang="en-GB" smtClean="0"/>
              <a:t>‹#›</a:t>
            </a:fld>
            <a:endParaRPr lang="en-GB"/>
          </a:p>
        </p:txBody>
      </p:sp>
    </p:spTree>
    <p:extLst>
      <p:ext uri="{BB962C8B-B14F-4D97-AF65-F5344CB8AC3E}">
        <p14:creationId xmlns:p14="http://schemas.microsoft.com/office/powerpoint/2010/main" val="42939068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46E2D881-225B-4CD7-BC44-EBF6082B1BFB}" type="datetimeFigureOut">
              <a:rPr lang="en-GB" smtClean="0"/>
              <a:t>10/09/2024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200F438-B489-462E-890A-2898F896DEAF}" type="slidenum">
              <a:rPr lang="en-GB" smtClean="0"/>
              <a:t>‹#›</a:t>
            </a:fld>
            <a:endParaRPr lang="en-GB"/>
          </a:p>
        </p:txBody>
      </p:sp>
    </p:spTree>
    <p:extLst>
      <p:ext uri="{BB962C8B-B14F-4D97-AF65-F5344CB8AC3E}">
        <p14:creationId xmlns:p14="http://schemas.microsoft.com/office/powerpoint/2010/main" val="28297011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46E2D881-225B-4CD7-BC44-EBF6082B1BFB}" type="datetimeFigureOut">
              <a:rPr lang="en-GB" smtClean="0"/>
              <a:t>10/09/2024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200F438-B489-462E-890A-2898F896DEAF}" type="slidenum">
              <a:rPr lang="en-GB" smtClean="0"/>
              <a:t>‹#›</a:t>
            </a:fld>
            <a:endParaRPr lang="en-GB"/>
          </a:p>
        </p:txBody>
      </p:sp>
    </p:spTree>
    <p:extLst>
      <p:ext uri="{BB962C8B-B14F-4D97-AF65-F5344CB8AC3E}">
        <p14:creationId xmlns:p14="http://schemas.microsoft.com/office/powerpoint/2010/main" val="35698578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6E2D881-225B-4CD7-BC44-EBF6082B1BFB}" type="datetimeFigureOut">
              <a:rPr lang="en-GB" smtClean="0"/>
              <a:t>10/09/2024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200F438-B489-462E-890A-2898F896DEAF}" type="slidenum">
              <a:rPr lang="en-GB" smtClean="0"/>
              <a:t>‹#›</a:t>
            </a:fld>
            <a:endParaRPr lang="en-GB"/>
          </a:p>
        </p:txBody>
      </p:sp>
    </p:spTree>
    <p:extLst>
      <p:ext uri="{BB962C8B-B14F-4D97-AF65-F5344CB8AC3E}">
        <p14:creationId xmlns:p14="http://schemas.microsoft.com/office/powerpoint/2010/main" val="41094974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46E2D881-225B-4CD7-BC44-EBF6082B1BFB}" type="datetimeFigureOut">
              <a:rPr lang="en-GB" smtClean="0"/>
              <a:t>10/09/2024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200F438-B489-462E-890A-2898F896DEAF}" type="slidenum">
              <a:rPr lang="en-GB" smtClean="0"/>
              <a:t>‹#›</a:t>
            </a:fld>
            <a:endParaRPr lang="en-GB"/>
          </a:p>
        </p:txBody>
      </p:sp>
    </p:spTree>
    <p:extLst>
      <p:ext uri="{BB962C8B-B14F-4D97-AF65-F5344CB8AC3E}">
        <p14:creationId xmlns:p14="http://schemas.microsoft.com/office/powerpoint/2010/main" val="19938411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46E2D881-225B-4CD7-BC44-EBF6082B1BFB}" type="datetimeFigureOut">
              <a:rPr lang="en-GB" smtClean="0"/>
              <a:t>10/09/2024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2200F438-B489-462E-890A-2898F896DEAF}" type="slidenum">
              <a:rPr lang="en-GB" smtClean="0"/>
              <a:t>‹#›</a:t>
            </a:fld>
            <a:endParaRPr lang="en-GB"/>
          </a:p>
        </p:txBody>
      </p:sp>
    </p:spTree>
    <p:extLst>
      <p:ext uri="{BB962C8B-B14F-4D97-AF65-F5344CB8AC3E}">
        <p14:creationId xmlns:p14="http://schemas.microsoft.com/office/powerpoint/2010/main" val="4328621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46E2D881-225B-4CD7-BC44-EBF6082B1BFB}" type="datetimeFigureOut">
              <a:rPr lang="en-GB" smtClean="0"/>
              <a:t>10/09/2024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2200F438-B489-462E-890A-2898F896DEAF}" type="slidenum">
              <a:rPr lang="en-GB" smtClean="0"/>
              <a:t>‹#›</a:t>
            </a:fld>
            <a:endParaRPr lang="en-GB"/>
          </a:p>
        </p:txBody>
      </p:sp>
    </p:spTree>
    <p:extLst>
      <p:ext uri="{BB962C8B-B14F-4D97-AF65-F5344CB8AC3E}">
        <p14:creationId xmlns:p14="http://schemas.microsoft.com/office/powerpoint/2010/main" val="725951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E2D881-225B-4CD7-BC44-EBF6082B1BFB}" type="datetimeFigureOut">
              <a:rPr lang="en-GB" smtClean="0"/>
              <a:t>10/09/2024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2200F438-B489-462E-890A-2898F896DEAF}" type="slidenum">
              <a:rPr lang="en-GB" smtClean="0"/>
              <a:t>‹#›</a:t>
            </a:fld>
            <a:endParaRPr lang="en-GB"/>
          </a:p>
        </p:txBody>
      </p:sp>
    </p:spTree>
    <p:extLst>
      <p:ext uri="{BB962C8B-B14F-4D97-AF65-F5344CB8AC3E}">
        <p14:creationId xmlns:p14="http://schemas.microsoft.com/office/powerpoint/2010/main" val="20533359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6E2D881-225B-4CD7-BC44-EBF6082B1BFB}" type="datetimeFigureOut">
              <a:rPr lang="en-GB" smtClean="0"/>
              <a:t>10/09/2024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200F438-B489-462E-890A-2898F896DEAF}" type="slidenum">
              <a:rPr lang="en-GB" smtClean="0"/>
              <a:t>‹#›</a:t>
            </a:fld>
            <a:endParaRPr lang="en-GB"/>
          </a:p>
        </p:txBody>
      </p:sp>
    </p:spTree>
    <p:extLst>
      <p:ext uri="{BB962C8B-B14F-4D97-AF65-F5344CB8AC3E}">
        <p14:creationId xmlns:p14="http://schemas.microsoft.com/office/powerpoint/2010/main" val="2707221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6E2D881-225B-4CD7-BC44-EBF6082B1BFB}" type="datetimeFigureOut">
              <a:rPr lang="en-GB" smtClean="0"/>
              <a:t>10/09/2024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200F438-B489-462E-890A-2898F896DEAF}" type="slidenum">
              <a:rPr lang="en-GB" smtClean="0"/>
              <a:t>‹#›</a:t>
            </a:fld>
            <a:endParaRPr lang="en-GB"/>
          </a:p>
        </p:txBody>
      </p:sp>
    </p:spTree>
    <p:extLst>
      <p:ext uri="{BB962C8B-B14F-4D97-AF65-F5344CB8AC3E}">
        <p14:creationId xmlns:p14="http://schemas.microsoft.com/office/powerpoint/2010/main" val="9680769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E2D881-225B-4CD7-BC44-EBF6082B1BFB}" type="datetimeFigureOut">
              <a:rPr lang="en-GB" smtClean="0"/>
              <a:t>10/09/2024</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00F438-B489-462E-890A-2898F896DEAF}" type="slidenum">
              <a:rPr lang="en-GB" smtClean="0"/>
              <a:t>‹#›</a:t>
            </a:fld>
            <a:endParaRPr lang="en-GB"/>
          </a:p>
        </p:txBody>
      </p:sp>
    </p:spTree>
    <p:extLst>
      <p:ext uri="{BB962C8B-B14F-4D97-AF65-F5344CB8AC3E}">
        <p14:creationId xmlns:p14="http://schemas.microsoft.com/office/powerpoint/2010/main" val="3238060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hyperlink" Target="https://www.parkfieldschool.co.uk/year-6-3/"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9.tif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0.tif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1.tif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2.tif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mailto:falcon@parkfieldschool.co.uk" TargetMode="External"/><Relationship Id="rId2" Type="http://schemas.openxmlformats.org/officeDocument/2006/relationships/hyperlink" Target="mailto:kestrel@parkfieldschool.co.uk"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5.tiff"/><Relationship Id="rId3" Type="http://schemas.openxmlformats.org/officeDocument/2006/relationships/image" Target="../media/image10.tiff"/><Relationship Id="rId7" Type="http://schemas.openxmlformats.org/officeDocument/2006/relationships/image" Target="../media/image14.tiff"/><Relationship Id="rId2" Type="http://schemas.openxmlformats.org/officeDocument/2006/relationships/image" Target="../media/image9.tiff"/><Relationship Id="rId1" Type="http://schemas.openxmlformats.org/officeDocument/2006/relationships/slideLayout" Target="../slideLayouts/slideLayout2.xml"/><Relationship Id="rId6" Type="http://schemas.openxmlformats.org/officeDocument/2006/relationships/image" Target="../media/image13.tiff"/><Relationship Id="rId5" Type="http://schemas.openxmlformats.org/officeDocument/2006/relationships/image" Target="../media/image12.tiff"/><Relationship Id="rId10" Type="http://schemas.openxmlformats.org/officeDocument/2006/relationships/image" Target="../media/image17.png"/><Relationship Id="rId4" Type="http://schemas.openxmlformats.org/officeDocument/2006/relationships/image" Target="../media/image11.tiff"/><Relationship Id="rId9" Type="http://schemas.openxmlformats.org/officeDocument/2006/relationships/image" Target="../media/image16.tiff"/></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solidFill>
                  <a:srgbClr val="002060"/>
                </a:solidFill>
                <a:latin typeface="Century Gothic" pitchFamily="34" charset="0"/>
              </a:rPr>
              <a:t>Year 6 Curriculum Evening </a:t>
            </a:r>
          </a:p>
        </p:txBody>
      </p:sp>
      <p:sp>
        <p:nvSpPr>
          <p:cNvPr id="3" name="Subtitle 2"/>
          <p:cNvSpPr>
            <a:spLocks noGrp="1"/>
          </p:cNvSpPr>
          <p:nvPr>
            <p:ph type="subTitle" idx="1"/>
          </p:nvPr>
        </p:nvSpPr>
        <p:spPr/>
        <p:txBody>
          <a:bodyPr vert="horz" lIns="91440" tIns="45720" rIns="91440" bIns="45720" rtlCol="0" anchor="t">
            <a:normAutofit/>
          </a:bodyPr>
          <a:lstStyle/>
          <a:p>
            <a:r>
              <a:rPr lang="en-GB" dirty="0">
                <a:latin typeface="Century Gothic"/>
              </a:rPr>
              <a:t>2024 </a:t>
            </a:r>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9832" y="476672"/>
            <a:ext cx="3168352" cy="18285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613668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2060"/>
                </a:solidFill>
                <a:latin typeface="Segoe UI" panose="020B0502040204020203" pitchFamily="34" charset="0"/>
                <a:cs typeface="Segoe UI" panose="020B0502040204020203" pitchFamily="34" charset="0"/>
              </a:rPr>
              <a:t>Maths </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9876" y="1530896"/>
            <a:ext cx="3429000" cy="2705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08512" y="1532709"/>
            <a:ext cx="3000375" cy="2381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240" y="1530896"/>
            <a:ext cx="2051720" cy="22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231010" y="4580786"/>
            <a:ext cx="1326004" cy="369332"/>
          </a:xfrm>
          <a:prstGeom prst="rect">
            <a:avLst/>
          </a:prstGeom>
          <a:noFill/>
        </p:spPr>
        <p:txBody>
          <a:bodyPr wrap="none" rtlCol="0">
            <a:spAutoFit/>
          </a:bodyPr>
          <a:lstStyle/>
          <a:p>
            <a:r>
              <a:rPr lang="en-GB" b="1" dirty="0">
                <a:solidFill>
                  <a:srgbClr val="002060"/>
                </a:solidFill>
                <a:latin typeface="Century Gothic" pitchFamily="34" charset="0"/>
              </a:rPr>
              <a:t>Concrete </a:t>
            </a:r>
          </a:p>
        </p:txBody>
      </p:sp>
      <p:sp>
        <p:nvSpPr>
          <p:cNvPr id="5" name="TextBox 4"/>
          <p:cNvSpPr txBox="1"/>
          <p:nvPr/>
        </p:nvSpPr>
        <p:spPr>
          <a:xfrm>
            <a:off x="4549892" y="4571836"/>
            <a:ext cx="1117614" cy="369332"/>
          </a:xfrm>
          <a:prstGeom prst="rect">
            <a:avLst/>
          </a:prstGeom>
          <a:noFill/>
        </p:spPr>
        <p:txBody>
          <a:bodyPr wrap="none" rtlCol="0">
            <a:spAutoFit/>
          </a:bodyPr>
          <a:lstStyle/>
          <a:p>
            <a:r>
              <a:rPr lang="en-GB" b="1" dirty="0">
                <a:solidFill>
                  <a:srgbClr val="002060"/>
                </a:solidFill>
                <a:latin typeface="Century Gothic" pitchFamily="34" charset="0"/>
              </a:rPr>
              <a:t>Pictorial</a:t>
            </a:r>
            <a:r>
              <a:rPr lang="en-GB" dirty="0"/>
              <a:t> </a:t>
            </a:r>
          </a:p>
        </p:txBody>
      </p:sp>
      <p:sp>
        <p:nvSpPr>
          <p:cNvPr id="6" name="TextBox 5"/>
          <p:cNvSpPr txBox="1"/>
          <p:nvPr/>
        </p:nvSpPr>
        <p:spPr>
          <a:xfrm>
            <a:off x="7158416" y="4580786"/>
            <a:ext cx="1199367" cy="369332"/>
          </a:xfrm>
          <a:prstGeom prst="rect">
            <a:avLst/>
          </a:prstGeom>
          <a:noFill/>
        </p:spPr>
        <p:txBody>
          <a:bodyPr wrap="none" rtlCol="0">
            <a:spAutoFit/>
          </a:bodyPr>
          <a:lstStyle/>
          <a:p>
            <a:r>
              <a:rPr lang="en-GB" b="1" dirty="0">
                <a:solidFill>
                  <a:srgbClr val="002060"/>
                </a:solidFill>
                <a:latin typeface="Century Gothic" pitchFamily="34" charset="0"/>
              </a:rPr>
              <a:t>Abstract </a:t>
            </a:r>
          </a:p>
        </p:txBody>
      </p:sp>
    </p:spTree>
    <p:extLst>
      <p:ext uri="{BB962C8B-B14F-4D97-AF65-F5344CB8AC3E}">
        <p14:creationId xmlns:p14="http://schemas.microsoft.com/office/powerpoint/2010/main" val="35327935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solidFill>
                  <a:srgbClr val="002060"/>
                </a:solidFill>
                <a:latin typeface="Segoe UI" panose="020B0502040204020203" pitchFamily="34" charset="0"/>
                <a:cs typeface="Segoe UI" panose="020B0502040204020203" pitchFamily="34" charset="0"/>
              </a:rPr>
              <a:t>Problem solving &amp; reasoning… </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8184" y="1988840"/>
            <a:ext cx="2162596" cy="2736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6" y="1484783"/>
            <a:ext cx="3312368" cy="49048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992384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solidFill>
                  <a:srgbClr val="002060"/>
                </a:solidFill>
                <a:latin typeface="Segoe UI" panose="020B0502040204020203" pitchFamily="34" charset="0"/>
                <a:cs typeface="Segoe UI" panose="020B0502040204020203" pitchFamily="34" charset="0"/>
              </a:rPr>
              <a:t>Personal, Social, Health and Economic (PSHE) education</a:t>
            </a:r>
          </a:p>
        </p:txBody>
      </p:sp>
      <p:sp>
        <p:nvSpPr>
          <p:cNvPr id="3" name="Content Placeholder 2"/>
          <p:cNvSpPr>
            <a:spLocks noGrp="1"/>
          </p:cNvSpPr>
          <p:nvPr>
            <p:ph idx="1"/>
          </p:nvPr>
        </p:nvSpPr>
        <p:spPr/>
        <p:txBody>
          <a:bodyPr>
            <a:normAutofit fontScale="40000" lnSpcReduction="20000"/>
          </a:bodyPr>
          <a:lstStyle/>
          <a:p>
            <a:pPr marL="0" indent="0">
              <a:buNone/>
            </a:pPr>
            <a:r>
              <a:rPr lang="en-GB" sz="4000" dirty="0">
                <a:solidFill>
                  <a:srgbClr val="002060"/>
                </a:solidFill>
              </a:rPr>
              <a:t>PSHE education became statutory for all schools from September 2020.</a:t>
            </a:r>
          </a:p>
          <a:p>
            <a:endParaRPr lang="en-GB" sz="4000" dirty="0">
              <a:solidFill>
                <a:srgbClr val="002060"/>
              </a:solidFill>
            </a:endParaRPr>
          </a:p>
          <a:p>
            <a:pPr marL="0" indent="0">
              <a:buNone/>
            </a:pPr>
            <a:r>
              <a:rPr lang="en-GB" sz="4000" dirty="0">
                <a:solidFill>
                  <a:srgbClr val="002060"/>
                </a:solidFill>
              </a:rPr>
              <a:t>This Programme of Study sets out learning opportunities based on three core themes:</a:t>
            </a:r>
          </a:p>
          <a:p>
            <a:pPr marL="0" indent="0">
              <a:buNone/>
            </a:pPr>
            <a:r>
              <a:rPr lang="en-GB" sz="4000" b="1" dirty="0">
                <a:solidFill>
                  <a:srgbClr val="002060"/>
                </a:solidFill>
              </a:rPr>
              <a:t> </a:t>
            </a:r>
          </a:p>
          <a:p>
            <a:pPr marL="0" indent="0">
              <a:buNone/>
            </a:pPr>
            <a:r>
              <a:rPr lang="en-GB" sz="4000" b="1" dirty="0">
                <a:solidFill>
                  <a:srgbClr val="002060"/>
                </a:solidFill>
              </a:rPr>
              <a:t>Health and wellbeing </a:t>
            </a:r>
          </a:p>
          <a:p>
            <a:r>
              <a:rPr lang="en-GB" sz="4000" dirty="0">
                <a:solidFill>
                  <a:srgbClr val="002060"/>
                </a:solidFill>
              </a:rPr>
              <a:t>How can I stay mentally and physically well?</a:t>
            </a:r>
          </a:p>
          <a:p>
            <a:r>
              <a:rPr lang="en-GB" sz="4000" dirty="0">
                <a:solidFill>
                  <a:srgbClr val="002060"/>
                </a:solidFill>
              </a:rPr>
              <a:t>What happens when I grow and change? </a:t>
            </a:r>
          </a:p>
          <a:p>
            <a:endParaRPr lang="en-GB" sz="4000" b="1" dirty="0">
              <a:solidFill>
                <a:srgbClr val="002060"/>
              </a:solidFill>
            </a:endParaRPr>
          </a:p>
          <a:p>
            <a:pPr marL="0" indent="0">
              <a:buNone/>
            </a:pPr>
            <a:r>
              <a:rPr lang="en-GB" sz="4000" b="1" dirty="0">
                <a:solidFill>
                  <a:srgbClr val="002060"/>
                </a:solidFill>
              </a:rPr>
              <a:t>Relationships </a:t>
            </a:r>
          </a:p>
          <a:p>
            <a:r>
              <a:rPr lang="en-GB" sz="4000" dirty="0">
                <a:solidFill>
                  <a:srgbClr val="002060"/>
                </a:solidFill>
              </a:rPr>
              <a:t>Why are families and friendships so important?</a:t>
            </a:r>
          </a:p>
          <a:p>
            <a:r>
              <a:rPr lang="en-GB" sz="4000" dirty="0">
                <a:solidFill>
                  <a:srgbClr val="002060"/>
                </a:solidFill>
              </a:rPr>
              <a:t>How do we respect ourselves and others?</a:t>
            </a:r>
          </a:p>
          <a:p>
            <a:r>
              <a:rPr lang="en-GB" sz="4000" dirty="0">
                <a:solidFill>
                  <a:srgbClr val="002060"/>
                </a:solidFill>
              </a:rPr>
              <a:t>What do safe relationships mean? </a:t>
            </a:r>
          </a:p>
          <a:p>
            <a:endParaRPr lang="en-GB" sz="4000" dirty="0">
              <a:solidFill>
                <a:srgbClr val="002060"/>
              </a:solidFill>
            </a:endParaRPr>
          </a:p>
          <a:p>
            <a:pPr marL="0" indent="0">
              <a:buNone/>
            </a:pPr>
            <a:r>
              <a:rPr lang="en-GB" sz="4000" b="1" dirty="0">
                <a:solidFill>
                  <a:srgbClr val="002060"/>
                </a:solidFill>
              </a:rPr>
              <a:t>Living in the wider world</a:t>
            </a:r>
          </a:p>
          <a:p>
            <a:r>
              <a:rPr lang="en-GB" sz="4000" dirty="0">
                <a:solidFill>
                  <a:srgbClr val="002060"/>
                </a:solidFill>
              </a:rPr>
              <a:t>What does it mean to belong to a community? </a:t>
            </a:r>
          </a:p>
          <a:p>
            <a:r>
              <a:rPr lang="en-GB" sz="4000" dirty="0">
                <a:solidFill>
                  <a:srgbClr val="002060"/>
                </a:solidFill>
              </a:rPr>
              <a:t>What is media literacy and digital resilience? </a:t>
            </a:r>
          </a:p>
          <a:p>
            <a:r>
              <a:rPr lang="en-GB" sz="4000" dirty="0">
                <a:solidFill>
                  <a:srgbClr val="002060"/>
                </a:solidFill>
              </a:rPr>
              <a:t>How can I be a global citizen?</a:t>
            </a:r>
          </a:p>
          <a:p>
            <a:r>
              <a:rPr lang="en-GB" sz="4000" dirty="0">
                <a:solidFill>
                  <a:srgbClr val="002060"/>
                </a:solidFill>
              </a:rPr>
              <a:t>Why does money and work matter? </a:t>
            </a:r>
          </a:p>
          <a:p>
            <a:endParaRPr lang="en-GB" dirty="0"/>
          </a:p>
        </p:txBody>
      </p:sp>
    </p:spTree>
    <p:extLst>
      <p:ext uri="{BB962C8B-B14F-4D97-AF65-F5344CB8AC3E}">
        <p14:creationId xmlns:p14="http://schemas.microsoft.com/office/powerpoint/2010/main" val="3329611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2060"/>
                </a:solidFill>
                <a:latin typeface="Century Gothic" pitchFamily="34" charset="0"/>
              </a:rPr>
              <a:t>P.E </a:t>
            </a:r>
          </a:p>
        </p:txBody>
      </p:sp>
      <p:sp>
        <p:nvSpPr>
          <p:cNvPr id="3" name="Content Placeholder 2"/>
          <p:cNvSpPr>
            <a:spLocks noGrp="1"/>
          </p:cNvSpPr>
          <p:nvPr>
            <p:ph idx="1"/>
          </p:nvPr>
        </p:nvSpPr>
        <p:spPr/>
        <p:txBody>
          <a:bodyPr vert="horz" lIns="91440" tIns="45720" rIns="91440" bIns="45720" rtlCol="0" anchor="t">
            <a:normAutofit/>
          </a:bodyPr>
          <a:lstStyle/>
          <a:p>
            <a:r>
              <a:rPr lang="en-GB" dirty="0">
                <a:latin typeface="Segoe UI"/>
                <a:cs typeface="Segoe UI"/>
              </a:rPr>
              <a:t>Your child will be taught on a Tuesday afternoon</a:t>
            </a:r>
            <a:endParaRPr lang="en-US" dirty="0">
              <a:latin typeface="Segoe UI"/>
              <a:cs typeface="Segoe UI"/>
            </a:endParaRPr>
          </a:p>
          <a:p>
            <a:r>
              <a:rPr lang="en-GB" dirty="0">
                <a:latin typeface="Segoe UI"/>
                <a:cs typeface="Segoe UI"/>
              </a:rPr>
              <a:t>Please wear PE kits to school</a:t>
            </a:r>
          </a:p>
          <a:p>
            <a:r>
              <a:rPr lang="en-GB" dirty="0">
                <a:latin typeface="Segoe UI"/>
                <a:cs typeface="Segoe UI"/>
              </a:rPr>
              <a:t>Please name all uniform. </a:t>
            </a:r>
          </a:p>
          <a:p>
            <a:pPr marL="0" indent="0">
              <a:buNone/>
            </a:pPr>
            <a:endParaRPr lang="en-GB" dirty="0">
              <a:solidFill>
                <a:srgbClr val="002060"/>
              </a:solidFill>
              <a:latin typeface="Century Gothic" pitchFamily="34" charset="0"/>
            </a:endParaRPr>
          </a:p>
        </p:txBody>
      </p:sp>
    </p:spTree>
    <p:extLst>
      <p:ext uri="{BB962C8B-B14F-4D97-AF65-F5344CB8AC3E}">
        <p14:creationId xmlns:p14="http://schemas.microsoft.com/office/powerpoint/2010/main" val="24661982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369390" y="559229"/>
            <a:ext cx="3907875" cy="5432007"/>
          </a:xfrm>
          <a:prstGeom prst="rect">
            <a:avLst/>
          </a:prstGeom>
        </p:spPr>
      </p:pic>
      <p:pic>
        <p:nvPicPr>
          <p:cNvPr id="4" name="Picture 3">
            <a:extLst>
              <a:ext uri="{FF2B5EF4-FFF2-40B4-BE49-F238E27FC236}">
                <a16:creationId xmlns:a16="http://schemas.microsoft.com/office/drawing/2014/main" id="{EE4248B9-421C-DD54-198C-520F55D7CAE1}"/>
              </a:ext>
            </a:extLst>
          </p:cNvPr>
          <p:cNvPicPr>
            <a:picLocks noChangeAspect="1"/>
          </p:cNvPicPr>
          <p:nvPr/>
        </p:nvPicPr>
        <p:blipFill>
          <a:blip r:embed="rId3"/>
          <a:stretch>
            <a:fillRect/>
          </a:stretch>
        </p:blipFill>
        <p:spPr>
          <a:xfrm>
            <a:off x="179512" y="-22740"/>
            <a:ext cx="4864100" cy="6756400"/>
          </a:xfrm>
          <a:prstGeom prst="rect">
            <a:avLst/>
          </a:prstGeom>
        </p:spPr>
      </p:pic>
    </p:spTree>
    <p:extLst>
      <p:ext uri="{BB962C8B-B14F-4D97-AF65-F5344CB8AC3E}">
        <p14:creationId xmlns:p14="http://schemas.microsoft.com/office/powerpoint/2010/main" val="7244215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2060"/>
                </a:solidFill>
                <a:latin typeface="Segoe UI" panose="020B0502040204020203" pitchFamily="34" charset="0"/>
                <a:cs typeface="Segoe UI" panose="020B0502040204020203" pitchFamily="34" charset="0"/>
              </a:rPr>
              <a:t>Year group page</a:t>
            </a:r>
          </a:p>
        </p:txBody>
      </p:sp>
      <p:sp>
        <p:nvSpPr>
          <p:cNvPr id="3" name="Content Placeholder 2"/>
          <p:cNvSpPr>
            <a:spLocks noGrp="1"/>
          </p:cNvSpPr>
          <p:nvPr>
            <p:ph idx="1"/>
          </p:nvPr>
        </p:nvSpPr>
        <p:spPr/>
        <p:txBody>
          <a:bodyPr/>
          <a:lstStyle/>
          <a:p>
            <a:r>
              <a:rPr lang="en-GB" dirty="0">
                <a:hlinkClick r:id="rId2"/>
              </a:rPr>
              <a:t>https://www.parkfieldschool.co.uk/year-6-3/</a:t>
            </a:r>
            <a:r>
              <a:rPr lang="en-GB" dirty="0"/>
              <a:t> </a:t>
            </a:r>
          </a:p>
        </p:txBody>
      </p:sp>
    </p:spTree>
    <p:extLst>
      <p:ext uri="{BB962C8B-B14F-4D97-AF65-F5344CB8AC3E}">
        <p14:creationId xmlns:p14="http://schemas.microsoft.com/office/powerpoint/2010/main" val="39984647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dirty="0">
                <a:solidFill>
                  <a:srgbClr val="002060"/>
                </a:solidFill>
                <a:latin typeface="Segoe UI" panose="020B0502040204020203" pitchFamily="34" charset="0"/>
                <a:cs typeface="Segoe UI" panose="020B0502040204020203" pitchFamily="34" charset="0"/>
              </a:rPr>
              <a:t>How can I support my child at home? </a:t>
            </a:r>
          </a:p>
        </p:txBody>
      </p:sp>
      <p:pic>
        <p:nvPicPr>
          <p:cNvPr id="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95536" y="1772816"/>
            <a:ext cx="8229600" cy="29850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55540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55576" y="332656"/>
            <a:ext cx="7864223" cy="5904656"/>
          </a:xfrm>
          <a:prstGeom prst="rect">
            <a:avLst/>
          </a:prstGeom>
        </p:spPr>
      </p:pic>
    </p:spTree>
    <p:extLst>
      <p:ext uri="{BB962C8B-B14F-4D97-AF65-F5344CB8AC3E}">
        <p14:creationId xmlns:p14="http://schemas.microsoft.com/office/powerpoint/2010/main" val="41010283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u="sng" dirty="0">
                <a:solidFill>
                  <a:srgbClr val="002060"/>
                </a:solidFill>
                <a:latin typeface="Century Gothic" pitchFamily="34" charset="0"/>
              </a:rPr>
              <a:t>Leadership Roles</a:t>
            </a:r>
          </a:p>
        </p:txBody>
      </p:sp>
      <p:sp>
        <p:nvSpPr>
          <p:cNvPr id="3" name="Content Placeholder 2"/>
          <p:cNvSpPr>
            <a:spLocks noGrp="1"/>
          </p:cNvSpPr>
          <p:nvPr>
            <p:ph idx="1"/>
          </p:nvPr>
        </p:nvSpPr>
        <p:spPr>
          <a:xfrm>
            <a:off x="251520" y="1417638"/>
            <a:ext cx="8435280" cy="5251722"/>
          </a:xfrm>
        </p:spPr>
        <p:txBody>
          <a:bodyPr>
            <a:normAutofit/>
          </a:bodyPr>
          <a:lstStyle/>
          <a:p>
            <a:pPr marL="0" indent="0">
              <a:buNone/>
            </a:pPr>
            <a:r>
              <a:rPr lang="en-GB" dirty="0">
                <a:solidFill>
                  <a:srgbClr val="002060"/>
                </a:solidFill>
                <a:latin typeface="Century Gothic" pitchFamily="34" charset="0"/>
              </a:rPr>
              <a:t>Leadership roles in the school:</a:t>
            </a:r>
          </a:p>
          <a:p>
            <a:r>
              <a:rPr lang="en-GB" dirty="0">
                <a:solidFill>
                  <a:srgbClr val="002060"/>
                </a:solidFill>
                <a:latin typeface="Century Gothic" pitchFamily="34" charset="0"/>
              </a:rPr>
              <a:t>Children can write letters of application to join the Pupil Leadership Team.  These children take leadership in tours, student interview panels and do work directly for the headteacher.</a:t>
            </a:r>
          </a:p>
          <a:p>
            <a:r>
              <a:rPr lang="en-GB" dirty="0">
                <a:solidFill>
                  <a:srgbClr val="002060"/>
                </a:solidFill>
                <a:latin typeface="Century Gothic" pitchFamily="34" charset="0"/>
              </a:rPr>
              <a:t>Other roles throughout the year (eco-committee, Online Safety Champions etc.) are available… a lot is asked of Year 6!</a:t>
            </a:r>
          </a:p>
        </p:txBody>
      </p:sp>
      <p:pic>
        <p:nvPicPr>
          <p:cNvPr id="5" name="Picture 4">
            <a:extLst>
              <a:ext uri="{FF2B5EF4-FFF2-40B4-BE49-F238E27FC236}">
                <a16:creationId xmlns:a16="http://schemas.microsoft.com/office/drawing/2014/main" id="{9D756157-03EF-5642-BAA4-4F178BEC4D4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227168" y="0"/>
            <a:ext cx="1916832" cy="1916832"/>
          </a:xfrm>
          <a:prstGeom prst="rect">
            <a:avLst/>
          </a:prstGeom>
        </p:spPr>
      </p:pic>
    </p:spTree>
    <p:extLst>
      <p:ext uri="{BB962C8B-B14F-4D97-AF65-F5344CB8AC3E}">
        <p14:creationId xmlns:p14="http://schemas.microsoft.com/office/powerpoint/2010/main" val="30386749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u="sng" dirty="0">
                <a:solidFill>
                  <a:srgbClr val="002060"/>
                </a:solidFill>
                <a:latin typeface="Century Gothic" pitchFamily="34" charset="0"/>
              </a:rPr>
              <a:t>Key Stage 2 Assessments</a:t>
            </a:r>
          </a:p>
        </p:txBody>
      </p:sp>
      <p:sp>
        <p:nvSpPr>
          <p:cNvPr id="3" name="Content Placeholder 2"/>
          <p:cNvSpPr>
            <a:spLocks noGrp="1"/>
          </p:cNvSpPr>
          <p:nvPr>
            <p:ph idx="1"/>
          </p:nvPr>
        </p:nvSpPr>
        <p:spPr>
          <a:xfrm>
            <a:off x="251520" y="1417638"/>
            <a:ext cx="8784976" cy="5323730"/>
          </a:xfrm>
        </p:spPr>
        <p:txBody>
          <a:bodyPr vert="horz" lIns="91440" tIns="45720" rIns="91440" bIns="45720" rtlCol="0" anchor="t">
            <a:normAutofit fontScale="92500" lnSpcReduction="20000"/>
          </a:bodyPr>
          <a:lstStyle/>
          <a:p>
            <a:r>
              <a:rPr lang="en-GB" dirty="0">
                <a:solidFill>
                  <a:srgbClr val="002060"/>
                </a:solidFill>
                <a:latin typeface="Century Gothic"/>
              </a:rPr>
              <a:t>Tests will take place on the week beginning </a:t>
            </a:r>
            <a:r>
              <a:rPr lang="en-GB" b="1" dirty="0">
                <a:solidFill>
                  <a:srgbClr val="002060"/>
                </a:solidFill>
                <a:latin typeface="Century Gothic"/>
              </a:rPr>
              <a:t>12th May 2025</a:t>
            </a:r>
            <a:r>
              <a:rPr lang="en-GB" dirty="0">
                <a:solidFill>
                  <a:srgbClr val="002060"/>
                </a:solidFill>
                <a:latin typeface="Century Gothic"/>
              </a:rPr>
              <a:t> and take place over 4 days.  The children will have a pleasant breakfast and complete the tests in class.  We will have practice tests in September, December, February and April so children will be familiar with the format and so that we can track progress.  We will use past papers (so please don’t use these as a home support resource – we can provide equivalents!).</a:t>
            </a:r>
          </a:p>
          <a:p>
            <a:r>
              <a:rPr lang="en-GB" dirty="0">
                <a:solidFill>
                  <a:srgbClr val="002060"/>
                </a:solidFill>
                <a:latin typeface="Century Gothic"/>
              </a:rPr>
              <a:t>Teacher assessments take place during the summer in two subjects: writing and science.</a:t>
            </a:r>
          </a:p>
        </p:txBody>
      </p:sp>
    </p:spTree>
    <p:extLst>
      <p:ext uri="{BB962C8B-B14F-4D97-AF65-F5344CB8AC3E}">
        <p14:creationId xmlns:p14="http://schemas.microsoft.com/office/powerpoint/2010/main" val="17171465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2060"/>
                </a:solidFill>
                <a:latin typeface="Segoe UI" panose="020B0502040204020203" pitchFamily="34" charset="0"/>
                <a:cs typeface="Segoe UI" panose="020B0502040204020203" pitchFamily="34" charset="0"/>
              </a:rPr>
              <a:t>Meet the team! </a:t>
            </a:r>
          </a:p>
        </p:txBody>
      </p:sp>
      <p:sp>
        <p:nvSpPr>
          <p:cNvPr id="3" name="Content Placeholder 2"/>
          <p:cNvSpPr>
            <a:spLocks noGrp="1"/>
          </p:cNvSpPr>
          <p:nvPr>
            <p:ph idx="1"/>
          </p:nvPr>
        </p:nvSpPr>
        <p:spPr>
          <a:xfrm>
            <a:off x="467544" y="1480305"/>
            <a:ext cx="5976664" cy="4525963"/>
          </a:xfrm>
        </p:spPr>
        <p:txBody>
          <a:bodyPr vert="horz" lIns="91440" tIns="45720" rIns="91440" bIns="45720" rtlCol="0" anchor="t">
            <a:normAutofit/>
          </a:bodyPr>
          <a:lstStyle/>
          <a:p>
            <a:pPr marL="0" indent="0">
              <a:buNone/>
            </a:pPr>
            <a:r>
              <a:rPr lang="en-GB" b="1" dirty="0">
                <a:solidFill>
                  <a:srgbClr val="002060"/>
                </a:solidFill>
                <a:latin typeface="Segoe UI"/>
                <a:cs typeface="Segoe UI"/>
              </a:rPr>
              <a:t>Class Teachers</a:t>
            </a:r>
          </a:p>
          <a:p>
            <a:pPr marL="0" indent="0">
              <a:buNone/>
            </a:pPr>
            <a:r>
              <a:rPr lang="en-GB" dirty="0">
                <a:solidFill>
                  <a:srgbClr val="002060"/>
                </a:solidFill>
                <a:latin typeface="Segoe UI"/>
                <a:cs typeface="Segoe UI"/>
              </a:rPr>
              <a:t>Mrs Rust – Kestrels </a:t>
            </a:r>
            <a:endParaRPr lang="en-GB" dirty="0"/>
          </a:p>
          <a:p>
            <a:pPr marL="0" indent="0">
              <a:buNone/>
            </a:pPr>
            <a:r>
              <a:rPr lang="en-GB" dirty="0">
                <a:solidFill>
                  <a:srgbClr val="002060"/>
                </a:solidFill>
                <a:latin typeface="Segoe UI"/>
                <a:cs typeface="Segoe UI"/>
              </a:rPr>
              <a:t>Mr Wright – Falcons</a:t>
            </a:r>
          </a:p>
          <a:p>
            <a:endParaRPr lang="en-GB" dirty="0">
              <a:solidFill>
                <a:srgbClr val="002060"/>
              </a:solidFill>
              <a:latin typeface="Segoe UI" panose="020B0502040204020203" pitchFamily="34" charset="0"/>
              <a:cs typeface="Segoe UI" panose="020B0502040204020203" pitchFamily="34" charset="0"/>
            </a:endParaRPr>
          </a:p>
          <a:p>
            <a:pPr marL="0" indent="0">
              <a:buNone/>
            </a:pPr>
            <a:r>
              <a:rPr lang="en-GB" b="1" dirty="0">
                <a:solidFill>
                  <a:srgbClr val="002060"/>
                </a:solidFill>
                <a:latin typeface="Segoe UI"/>
                <a:cs typeface="Segoe UI"/>
              </a:rPr>
              <a:t>LSAs</a:t>
            </a:r>
            <a:endParaRPr lang="en-GB" b="1" dirty="0">
              <a:solidFill>
                <a:srgbClr val="002060"/>
              </a:solidFill>
              <a:latin typeface="Segoe UI" panose="020B0502040204020203" pitchFamily="34" charset="0"/>
              <a:cs typeface="Segoe UI" panose="020B0502040204020203" pitchFamily="34" charset="0"/>
            </a:endParaRPr>
          </a:p>
          <a:p>
            <a:r>
              <a:rPr lang="en-GB" dirty="0">
                <a:solidFill>
                  <a:srgbClr val="002060"/>
                </a:solidFill>
                <a:latin typeface="Segoe UI"/>
                <a:cs typeface="Segoe UI"/>
              </a:rPr>
              <a:t>Mrs Ashley, Mrs Johnson-Rai and Mrs Taha </a:t>
            </a:r>
          </a:p>
          <a:p>
            <a:pPr marL="0" indent="0">
              <a:buNone/>
            </a:pPr>
            <a:endParaRPr lang="en-GB" dirty="0">
              <a:solidFill>
                <a:srgbClr val="002060"/>
              </a:solidFill>
              <a:latin typeface="Segoe UI"/>
              <a:cs typeface="Segoe UI"/>
            </a:endParaRPr>
          </a:p>
          <a:p>
            <a:pPr marL="0" indent="0">
              <a:buNone/>
            </a:pPr>
            <a:endParaRPr lang="en-GB" dirty="0">
              <a:solidFill>
                <a:srgbClr val="002060"/>
              </a:solidFill>
              <a:latin typeface="Segoe UI" panose="020B0502040204020203" pitchFamily="34" charset="0"/>
              <a:cs typeface="Segoe UI" panose="020B0502040204020203" pitchFamily="34" charset="0"/>
            </a:endParaRPr>
          </a:p>
          <a:p>
            <a:endParaRPr lang="en-GB" dirty="0">
              <a:solidFill>
                <a:srgbClr val="000000"/>
              </a:solidFill>
              <a:latin typeface="Calibri"/>
              <a:ea typeface="Calibri"/>
              <a:cs typeface="Calibri"/>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0780" y="1268760"/>
            <a:ext cx="2579509" cy="1944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1376" y="3645024"/>
            <a:ext cx="2628913" cy="1584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437150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B79990-5156-43A4-1318-A65EEFD54730}"/>
              </a:ext>
            </a:extLst>
          </p:cNvPr>
          <p:cNvSpPr>
            <a:spLocks noGrp="1"/>
          </p:cNvSpPr>
          <p:nvPr>
            <p:ph type="title"/>
          </p:nvPr>
        </p:nvSpPr>
        <p:spPr/>
        <p:txBody>
          <a:bodyPr/>
          <a:lstStyle/>
          <a:p>
            <a:r>
              <a:rPr lang="en-GB" dirty="0">
                <a:solidFill>
                  <a:srgbClr val="002060"/>
                </a:solidFill>
                <a:latin typeface="Segoe UI"/>
                <a:cs typeface="Calibri"/>
              </a:rPr>
              <a:t>End of Key Stage 2 Assessments </a:t>
            </a:r>
          </a:p>
        </p:txBody>
      </p:sp>
      <p:sp>
        <p:nvSpPr>
          <p:cNvPr id="3" name="Content Placeholder 2">
            <a:extLst>
              <a:ext uri="{FF2B5EF4-FFF2-40B4-BE49-F238E27FC236}">
                <a16:creationId xmlns:a16="http://schemas.microsoft.com/office/drawing/2014/main" id="{BDA2A8CB-63F5-9BD4-B671-63D3DF2C4AD8}"/>
              </a:ext>
            </a:extLst>
          </p:cNvPr>
          <p:cNvSpPr>
            <a:spLocks noGrp="1"/>
          </p:cNvSpPr>
          <p:nvPr>
            <p:ph idx="1"/>
          </p:nvPr>
        </p:nvSpPr>
        <p:spPr/>
        <p:txBody>
          <a:bodyPr vert="horz" lIns="91440" tIns="45720" rIns="91440" bIns="45720" rtlCol="0" anchor="t">
            <a:normAutofit fontScale="62500" lnSpcReduction="20000"/>
          </a:bodyPr>
          <a:lstStyle/>
          <a:p>
            <a:pPr marL="0" indent="0">
              <a:buNone/>
            </a:pPr>
            <a:r>
              <a:rPr lang="en-GB" b="1" dirty="0">
                <a:solidFill>
                  <a:srgbClr val="002060"/>
                </a:solidFill>
                <a:latin typeface="Segoe UI"/>
                <a:cs typeface="Calibri"/>
              </a:rPr>
              <a:t>English grammar, punctuation and spelling</a:t>
            </a:r>
            <a:r>
              <a:rPr lang="en-GB" dirty="0">
                <a:solidFill>
                  <a:srgbClr val="002060"/>
                </a:solidFill>
                <a:latin typeface="Segoe UI"/>
                <a:cs typeface="Calibri"/>
              </a:rPr>
              <a:t>: </a:t>
            </a:r>
          </a:p>
          <a:p>
            <a:pPr marL="0" indent="0">
              <a:buNone/>
            </a:pPr>
            <a:r>
              <a:rPr lang="en-GB" dirty="0">
                <a:solidFill>
                  <a:srgbClr val="002060"/>
                </a:solidFill>
                <a:latin typeface="Segoe UI"/>
                <a:cs typeface="Calibri"/>
              </a:rPr>
              <a:t>• Paper 1: questions </a:t>
            </a:r>
          </a:p>
          <a:p>
            <a:pPr marL="0" indent="0">
              <a:buNone/>
            </a:pPr>
            <a:r>
              <a:rPr lang="en-GB" dirty="0">
                <a:solidFill>
                  <a:srgbClr val="002060"/>
                </a:solidFill>
                <a:latin typeface="Segoe UI"/>
                <a:cs typeface="Calibri"/>
              </a:rPr>
              <a:t>• Paper 2: spelling </a:t>
            </a:r>
          </a:p>
          <a:p>
            <a:pPr marL="0" indent="0">
              <a:buNone/>
            </a:pPr>
            <a:endParaRPr lang="en-GB" dirty="0">
              <a:solidFill>
                <a:srgbClr val="002060"/>
              </a:solidFill>
              <a:latin typeface="Segoe UI"/>
              <a:cs typeface="Calibri"/>
            </a:endParaRPr>
          </a:p>
          <a:p>
            <a:pPr marL="0" indent="0">
              <a:buNone/>
            </a:pPr>
            <a:r>
              <a:rPr lang="en-GB" b="1" dirty="0">
                <a:solidFill>
                  <a:srgbClr val="002060"/>
                </a:solidFill>
                <a:latin typeface="Segoe UI"/>
                <a:cs typeface="Calibri"/>
              </a:rPr>
              <a:t>English reading</a:t>
            </a:r>
          </a:p>
          <a:p>
            <a:pPr marL="0" indent="0">
              <a:buNone/>
            </a:pPr>
            <a:endParaRPr lang="en-GB" b="1" dirty="0">
              <a:solidFill>
                <a:srgbClr val="002060"/>
              </a:solidFill>
              <a:latin typeface="Segoe UI"/>
              <a:cs typeface="Calibri"/>
            </a:endParaRPr>
          </a:p>
          <a:p>
            <a:pPr marL="0" indent="0">
              <a:buNone/>
            </a:pPr>
            <a:r>
              <a:rPr lang="en-GB" b="1" dirty="0">
                <a:solidFill>
                  <a:srgbClr val="002060"/>
                </a:solidFill>
                <a:latin typeface="Segoe UI"/>
                <a:cs typeface="Calibri"/>
              </a:rPr>
              <a:t>Mathematics: </a:t>
            </a:r>
          </a:p>
          <a:p>
            <a:r>
              <a:rPr lang="en-GB" dirty="0">
                <a:solidFill>
                  <a:srgbClr val="002060"/>
                </a:solidFill>
                <a:latin typeface="Segoe UI"/>
                <a:cs typeface="Calibri"/>
              </a:rPr>
              <a:t>Paper 1: arithmetic </a:t>
            </a:r>
          </a:p>
          <a:p>
            <a:r>
              <a:rPr lang="en-GB" dirty="0">
                <a:solidFill>
                  <a:srgbClr val="002060"/>
                </a:solidFill>
                <a:latin typeface="Segoe UI"/>
                <a:cs typeface="Calibri"/>
              </a:rPr>
              <a:t>Paper 2: reasoning</a:t>
            </a:r>
          </a:p>
          <a:p>
            <a:r>
              <a:rPr lang="en-GB" dirty="0">
                <a:solidFill>
                  <a:srgbClr val="002060"/>
                </a:solidFill>
                <a:latin typeface="Segoe UI"/>
                <a:cs typeface="Calibri"/>
              </a:rPr>
              <a:t>Paper 3: reasoning</a:t>
            </a:r>
          </a:p>
          <a:p>
            <a:endParaRPr lang="en-GB" dirty="0">
              <a:solidFill>
                <a:srgbClr val="002060"/>
              </a:solidFill>
              <a:latin typeface="Segoe UI"/>
              <a:cs typeface="Calibri"/>
            </a:endParaRPr>
          </a:p>
          <a:p>
            <a:pPr marL="0" indent="0">
              <a:buNone/>
            </a:pPr>
            <a:r>
              <a:rPr lang="en-GB" b="1" dirty="0">
                <a:solidFill>
                  <a:srgbClr val="002060"/>
                </a:solidFill>
                <a:latin typeface="Segoe UI"/>
                <a:ea typeface="+mn-lt"/>
                <a:cs typeface="+mn-lt"/>
              </a:rPr>
              <a:t>English writing Teacher Assessment</a:t>
            </a:r>
          </a:p>
          <a:p>
            <a:pPr marL="0" indent="0">
              <a:buNone/>
            </a:pPr>
            <a:endParaRPr lang="en-GB" b="1" dirty="0">
              <a:solidFill>
                <a:srgbClr val="002060"/>
              </a:solidFill>
              <a:latin typeface="Segoe UI"/>
              <a:ea typeface="+mn-lt"/>
              <a:cs typeface="+mn-lt"/>
            </a:endParaRPr>
          </a:p>
          <a:p>
            <a:pPr marL="0" indent="0">
              <a:buNone/>
            </a:pPr>
            <a:r>
              <a:rPr lang="en-GB" b="1" dirty="0">
                <a:solidFill>
                  <a:srgbClr val="002060"/>
                </a:solidFill>
                <a:latin typeface="Segoe UI"/>
                <a:ea typeface="+mn-lt"/>
                <a:cs typeface="+mn-lt"/>
              </a:rPr>
              <a:t>Science Teacher Assessment</a:t>
            </a:r>
            <a:endParaRPr lang="en-GB" dirty="0">
              <a:solidFill>
                <a:srgbClr val="002060"/>
              </a:solidFill>
              <a:latin typeface="Segoe UI"/>
              <a:cs typeface="Calibri"/>
            </a:endParaRPr>
          </a:p>
        </p:txBody>
      </p:sp>
    </p:spTree>
    <p:extLst>
      <p:ext uri="{BB962C8B-B14F-4D97-AF65-F5344CB8AC3E}">
        <p14:creationId xmlns:p14="http://schemas.microsoft.com/office/powerpoint/2010/main" val="17333633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139702"/>
            <a:ext cx="8229600" cy="1143000"/>
          </a:xfrm>
        </p:spPr>
        <p:txBody>
          <a:bodyPr/>
          <a:lstStyle/>
          <a:p>
            <a:r>
              <a:rPr lang="en-GB" b="1" u="sng" dirty="0">
                <a:solidFill>
                  <a:srgbClr val="002060"/>
                </a:solidFill>
                <a:latin typeface="Century Gothic"/>
              </a:rPr>
              <a:t>Monday 12</a:t>
            </a:r>
            <a:r>
              <a:rPr lang="en-GB" b="1" u="sng" baseline="30000" dirty="0">
                <a:solidFill>
                  <a:srgbClr val="002060"/>
                </a:solidFill>
                <a:latin typeface="Century Gothic"/>
              </a:rPr>
              <a:t>th</a:t>
            </a:r>
            <a:r>
              <a:rPr lang="en-GB" b="1" u="sng" dirty="0">
                <a:solidFill>
                  <a:srgbClr val="002060"/>
                </a:solidFill>
                <a:latin typeface="Century Gothic"/>
              </a:rPr>
              <a:t> May</a:t>
            </a:r>
          </a:p>
        </p:txBody>
      </p:sp>
      <p:sp>
        <p:nvSpPr>
          <p:cNvPr id="3" name="Content Placeholder 2"/>
          <p:cNvSpPr>
            <a:spLocks noGrp="1"/>
          </p:cNvSpPr>
          <p:nvPr>
            <p:ph idx="1"/>
          </p:nvPr>
        </p:nvSpPr>
        <p:spPr>
          <a:xfrm>
            <a:off x="59961" y="987826"/>
            <a:ext cx="9084039" cy="5249486"/>
          </a:xfrm>
        </p:spPr>
        <p:txBody>
          <a:bodyPr>
            <a:normAutofit/>
          </a:bodyPr>
          <a:lstStyle/>
          <a:p>
            <a:pPr marL="0" indent="0">
              <a:buNone/>
            </a:pPr>
            <a:r>
              <a:rPr lang="en-GB" b="1" u="sng" dirty="0">
                <a:solidFill>
                  <a:srgbClr val="002060"/>
                </a:solidFill>
                <a:latin typeface="Century Gothic" pitchFamily="34" charset="0"/>
              </a:rPr>
              <a:t>Grammar, Punctuation &amp; Spelling</a:t>
            </a:r>
          </a:p>
          <a:p>
            <a:pPr>
              <a:buFontTx/>
              <a:buChar char="-"/>
            </a:pPr>
            <a:r>
              <a:rPr lang="en-GB" b="1" dirty="0">
                <a:solidFill>
                  <a:srgbClr val="002060"/>
                </a:solidFill>
                <a:latin typeface="Century Gothic" pitchFamily="34" charset="0"/>
              </a:rPr>
              <a:t>Paper 1: Grammar </a:t>
            </a:r>
            <a:r>
              <a:rPr lang="en-GB" dirty="0">
                <a:solidFill>
                  <a:srgbClr val="002060"/>
                </a:solidFill>
                <a:latin typeface="Century Gothic" pitchFamily="34" charset="0"/>
              </a:rPr>
              <a:t>(45 minutes): 50 marks for short-answer grammar, punctuation and vocabulary questions.</a:t>
            </a:r>
          </a:p>
          <a:p>
            <a:pPr>
              <a:buFontTx/>
              <a:buChar char="-"/>
            </a:pPr>
            <a:r>
              <a:rPr lang="en-GB" b="1" dirty="0">
                <a:solidFill>
                  <a:srgbClr val="002060"/>
                </a:solidFill>
                <a:latin typeface="Century Gothic" pitchFamily="34" charset="0"/>
              </a:rPr>
              <a:t>Paper 2: Spelling</a:t>
            </a:r>
            <a:r>
              <a:rPr lang="en-GB" dirty="0">
                <a:solidFill>
                  <a:srgbClr val="002060"/>
                </a:solidFill>
                <a:latin typeface="Century Gothic" pitchFamily="34" charset="0"/>
              </a:rPr>
              <a:t> (20 minutes): 20 mark spelling test.</a:t>
            </a:r>
            <a:endParaRPr lang="en-GB" b="1" dirty="0">
              <a:solidFill>
                <a:srgbClr val="002060"/>
              </a:solidFill>
              <a:latin typeface="Century Gothic" pitchFamily="34" charset="0"/>
            </a:endParaRPr>
          </a:p>
        </p:txBody>
      </p:sp>
      <p:pic>
        <p:nvPicPr>
          <p:cNvPr id="5" name="Picture 4">
            <a:extLst>
              <a:ext uri="{FF2B5EF4-FFF2-40B4-BE49-F238E27FC236}">
                <a16:creationId xmlns:a16="http://schemas.microsoft.com/office/drawing/2014/main" id="{0AF12BB8-2A54-264B-B781-66A40733082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522063" y="4149080"/>
            <a:ext cx="6099873" cy="2708920"/>
          </a:xfrm>
          <a:prstGeom prst="rect">
            <a:avLst/>
          </a:prstGeom>
        </p:spPr>
      </p:pic>
    </p:spTree>
    <p:extLst>
      <p:ext uri="{BB962C8B-B14F-4D97-AF65-F5344CB8AC3E}">
        <p14:creationId xmlns:p14="http://schemas.microsoft.com/office/powerpoint/2010/main" val="8780684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139702"/>
            <a:ext cx="8229600" cy="1143000"/>
          </a:xfrm>
        </p:spPr>
        <p:txBody>
          <a:bodyPr/>
          <a:lstStyle/>
          <a:p>
            <a:r>
              <a:rPr lang="en-GB" b="1" u="sng" dirty="0">
                <a:solidFill>
                  <a:srgbClr val="002060"/>
                </a:solidFill>
                <a:latin typeface="Century Gothic"/>
              </a:rPr>
              <a:t>Tuesday 13</a:t>
            </a:r>
            <a:r>
              <a:rPr lang="en-GB" b="1" u="sng" baseline="30000" dirty="0">
                <a:solidFill>
                  <a:srgbClr val="002060"/>
                </a:solidFill>
                <a:latin typeface="Century Gothic"/>
              </a:rPr>
              <a:t>th</a:t>
            </a:r>
            <a:r>
              <a:rPr lang="en-GB" b="1" u="sng" dirty="0">
                <a:solidFill>
                  <a:srgbClr val="002060"/>
                </a:solidFill>
                <a:latin typeface="Century Gothic"/>
              </a:rPr>
              <a:t> May</a:t>
            </a:r>
          </a:p>
        </p:txBody>
      </p:sp>
      <p:sp>
        <p:nvSpPr>
          <p:cNvPr id="3" name="Content Placeholder 2"/>
          <p:cNvSpPr>
            <a:spLocks noGrp="1"/>
          </p:cNvSpPr>
          <p:nvPr>
            <p:ph idx="1"/>
          </p:nvPr>
        </p:nvSpPr>
        <p:spPr>
          <a:xfrm>
            <a:off x="59961" y="987826"/>
            <a:ext cx="9084039" cy="5249486"/>
          </a:xfrm>
        </p:spPr>
        <p:txBody>
          <a:bodyPr>
            <a:normAutofit/>
          </a:bodyPr>
          <a:lstStyle/>
          <a:p>
            <a:pPr marL="0" indent="0">
              <a:buNone/>
            </a:pPr>
            <a:r>
              <a:rPr lang="en-GB" b="1" u="sng" dirty="0">
                <a:solidFill>
                  <a:srgbClr val="002060"/>
                </a:solidFill>
                <a:latin typeface="Century Gothic" pitchFamily="34" charset="0"/>
              </a:rPr>
              <a:t>Reading</a:t>
            </a:r>
          </a:p>
          <a:p>
            <a:pPr>
              <a:buFontTx/>
              <a:buChar char="-"/>
            </a:pPr>
            <a:r>
              <a:rPr lang="en-GB" b="1" dirty="0">
                <a:solidFill>
                  <a:srgbClr val="002060"/>
                </a:solidFill>
                <a:latin typeface="Century Gothic" pitchFamily="34" charset="0"/>
              </a:rPr>
              <a:t>Only one paper!</a:t>
            </a:r>
            <a:r>
              <a:rPr lang="en-GB" dirty="0">
                <a:solidFill>
                  <a:srgbClr val="002060"/>
                </a:solidFill>
                <a:latin typeface="Century Gothic" pitchFamily="34" charset="0"/>
              </a:rPr>
              <a:t>(60 minutes): 3 texts to read, 50 marks including a mix of 1, 2 and 3-mark answers.</a:t>
            </a:r>
            <a:endParaRPr lang="en-GB" b="1" dirty="0">
              <a:solidFill>
                <a:srgbClr val="002060"/>
              </a:solidFill>
              <a:latin typeface="Century Gothic" pitchFamily="34" charset="0"/>
            </a:endParaRPr>
          </a:p>
        </p:txBody>
      </p:sp>
      <p:pic>
        <p:nvPicPr>
          <p:cNvPr id="4" name="Picture 3">
            <a:extLst>
              <a:ext uri="{FF2B5EF4-FFF2-40B4-BE49-F238E27FC236}">
                <a16:creationId xmlns:a16="http://schemas.microsoft.com/office/drawing/2014/main" id="{08389C9F-177A-954A-89CF-404BD20E493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679079" y="3140968"/>
            <a:ext cx="5785842" cy="3504101"/>
          </a:xfrm>
          <a:prstGeom prst="rect">
            <a:avLst/>
          </a:prstGeom>
        </p:spPr>
      </p:pic>
    </p:spTree>
    <p:extLst>
      <p:ext uri="{BB962C8B-B14F-4D97-AF65-F5344CB8AC3E}">
        <p14:creationId xmlns:p14="http://schemas.microsoft.com/office/powerpoint/2010/main" val="42587818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139702"/>
            <a:ext cx="8229600" cy="1143000"/>
          </a:xfrm>
        </p:spPr>
        <p:txBody>
          <a:bodyPr/>
          <a:lstStyle/>
          <a:p>
            <a:r>
              <a:rPr lang="en-GB" b="1" u="sng" dirty="0">
                <a:solidFill>
                  <a:srgbClr val="002060"/>
                </a:solidFill>
                <a:latin typeface="Century Gothic"/>
              </a:rPr>
              <a:t>Wednesday 14</a:t>
            </a:r>
            <a:r>
              <a:rPr lang="en-GB" b="1" u="sng" baseline="30000" dirty="0">
                <a:solidFill>
                  <a:srgbClr val="002060"/>
                </a:solidFill>
                <a:latin typeface="Century Gothic"/>
              </a:rPr>
              <a:t>th</a:t>
            </a:r>
            <a:r>
              <a:rPr lang="en-GB" b="1" u="sng" dirty="0">
                <a:solidFill>
                  <a:srgbClr val="002060"/>
                </a:solidFill>
                <a:latin typeface="Century Gothic"/>
              </a:rPr>
              <a:t> May</a:t>
            </a:r>
          </a:p>
        </p:txBody>
      </p:sp>
      <p:sp>
        <p:nvSpPr>
          <p:cNvPr id="3" name="Content Placeholder 2"/>
          <p:cNvSpPr>
            <a:spLocks noGrp="1"/>
          </p:cNvSpPr>
          <p:nvPr>
            <p:ph idx="1"/>
          </p:nvPr>
        </p:nvSpPr>
        <p:spPr>
          <a:xfrm>
            <a:off x="59961" y="987826"/>
            <a:ext cx="9084039" cy="5249486"/>
          </a:xfrm>
        </p:spPr>
        <p:txBody>
          <a:bodyPr>
            <a:normAutofit lnSpcReduction="10000"/>
          </a:bodyPr>
          <a:lstStyle/>
          <a:p>
            <a:pPr marL="0" indent="0">
              <a:buNone/>
            </a:pPr>
            <a:r>
              <a:rPr lang="en-GB" b="1" u="sng" dirty="0">
                <a:solidFill>
                  <a:srgbClr val="002060"/>
                </a:solidFill>
                <a:latin typeface="Century Gothic" pitchFamily="34" charset="0"/>
              </a:rPr>
              <a:t>Maths</a:t>
            </a:r>
          </a:p>
          <a:p>
            <a:pPr>
              <a:buFontTx/>
              <a:buChar char="-"/>
            </a:pPr>
            <a:r>
              <a:rPr lang="en-GB" b="1" dirty="0">
                <a:solidFill>
                  <a:srgbClr val="002060"/>
                </a:solidFill>
                <a:latin typeface="Century Gothic" pitchFamily="34" charset="0"/>
              </a:rPr>
              <a:t>Paper 1: Arithmetic </a:t>
            </a:r>
            <a:r>
              <a:rPr lang="en-GB" dirty="0">
                <a:solidFill>
                  <a:srgbClr val="002060"/>
                </a:solidFill>
                <a:latin typeface="Century Gothic" pitchFamily="34" charset="0"/>
              </a:rPr>
              <a:t>(30 minutes): 40 marks for arithmetic. </a:t>
            </a:r>
            <a:r>
              <a:rPr lang="en-GB" dirty="0">
                <a:solidFill>
                  <a:srgbClr val="002060"/>
                </a:solidFill>
                <a:latin typeface="Century Gothic" pitchFamily="34" charset="0"/>
                <a:sym typeface="Wingdings" pitchFamily="2" charset="2"/>
              </a:rPr>
              <a:t></a:t>
            </a:r>
          </a:p>
          <a:p>
            <a:pPr>
              <a:buFontTx/>
              <a:buChar char="-"/>
            </a:pPr>
            <a:r>
              <a:rPr lang="en-GB" b="1" dirty="0">
                <a:solidFill>
                  <a:srgbClr val="002060"/>
                </a:solidFill>
                <a:latin typeface="Century Gothic" pitchFamily="34" charset="0"/>
                <a:sym typeface="Wingdings" pitchFamily="2" charset="2"/>
              </a:rPr>
              <a:t>Paper 2: </a:t>
            </a:r>
            <a:br>
              <a:rPr lang="en-GB" b="1" dirty="0">
                <a:solidFill>
                  <a:srgbClr val="002060"/>
                </a:solidFill>
                <a:latin typeface="Century Gothic" pitchFamily="34" charset="0"/>
                <a:sym typeface="Wingdings" pitchFamily="2" charset="2"/>
              </a:rPr>
            </a:br>
            <a:r>
              <a:rPr lang="en-GB" b="1" dirty="0">
                <a:solidFill>
                  <a:srgbClr val="002060"/>
                </a:solidFill>
                <a:latin typeface="Century Gothic" pitchFamily="34" charset="0"/>
                <a:sym typeface="Wingdings" pitchFamily="2" charset="2"/>
              </a:rPr>
              <a:t>Reasoning</a:t>
            </a:r>
            <a:br>
              <a:rPr lang="en-GB" b="1" dirty="0">
                <a:solidFill>
                  <a:srgbClr val="002060"/>
                </a:solidFill>
                <a:latin typeface="Century Gothic" pitchFamily="34" charset="0"/>
                <a:sym typeface="Wingdings" pitchFamily="2" charset="2"/>
              </a:rPr>
            </a:br>
            <a:r>
              <a:rPr lang="en-GB" dirty="0">
                <a:solidFill>
                  <a:srgbClr val="002060"/>
                </a:solidFill>
                <a:latin typeface="Century Gothic" pitchFamily="34" charset="0"/>
                <a:sym typeface="Wingdings" pitchFamily="2" charset="2"/>
              </a:rPr>
              <a:t>(40 minutes): 35</a:t>
            </a:r>
            <a:br>
              <a:rPr lang="en-GB" dirty="0">
                <a:solidFill>
                  <a:srgbClr val="002060"/>
                </a:solidFill>
                <a:latin typeface="Century Gothic" pitchFamily="34" charset="0"/>
                <a:sym typeface="Wingdings" pitchFamily="2" charset="2"/>
              </a:rPr>
            </a:br>
            <a:r>
              <a:rPr lang="en-GB" dirty="0">
                <a:solidFill>
                  <a:srgbClr val="002060"/>
                </a:solidFill>
                <a:latin typeface="Century Gothic" pitchFamily="34" charset="0"/>
                <a:sym typeface="Wingdings" pitchFamily="2" charset="2"/>
              </a:rPr>
              <a:t>marks for a range</a:t>
            </a:r>
            <a:br>
              <a:rPr lang="en-GB" dirty="0">
                <a:solidFill>
                  <a:srgbClr val="002060"/>
                </a:solidFill>
                <a:latin typeface="Century Gothic" pitchFamily="34" charset="0"/>
                <a:sym typeface="Wingdings" pitchFamily="2" charset="2"/>
              </a:rPr>
            </a:br>
            <a:r>
              <a:rPr lang="en-GB" dirty="0">
                <a:solidFill>
                  <a:srgbClr val="002060"/>
                </a:solidFill>
                <a:latin typeface="Century Gothic" pitchFamily="34" charset="0"/>
                <a:sym typeface="Wingdings" pitchFamily="2" charset="2"/>
              </a:rPr>
              <a:t>of reasoning</a:t>
            </a:r>
            <a:br>
              <a:rPr lang="en-GB" dirty="0">
                <a:solidFill>
                  <a:srgbClr val="002060"/>
                </a:solidFill>
                <a:latin typeface="Century Gothic" pitchFamily="34" charset="0"/>
                <a:sym typeface="Wingdings" pitchFamily="2" charset="2"/>
              </a:rPr>
            </a:br>
            <a:r>
              <a:rPr lang="en-GB" dirty="0">
                <a:solidFill>
                  <a:srgbClr val="002060"/>
                </a:solidFill>
                <a:latin typeface="Century Gothic" pitchFamily="34" charset="0"/>
                <a:sym typeface="Wingdings" pitchFamily="2" charset="2"/>
              </a:rPr>
              <a:t>questions testing</a:t>
            </a:r>
            <a:br>
              <a:rPr lang="en-GB" dirty="0">
                <a:solidFill>
                  <a:srgbClr val="002060"/>
                </a:solidFill>
                <a:latin typeface="Century Gothic" pitchFamily="34" charset="0"/>
                <a:sym typeface="Wingdings" pitchFamily="2" charset="2"/>
              </a:rPr>
            </a:br>
            <a:r>
              <a:rPr lang="en-GB" dirty="0">
                <a:solidFill>
                  <a:srgbClr val="002060"/>
                </a:solidFill>
                <a:latin typeface="Century Gothic" pitchFamily="34" charset="0"/>
                <a:sym typeface="Wingdings" pitchFamily="2" charset="2"/>
              </a:rPr>
              <a:t>all maths skills in</a:t>
            </a:r>
            <a:br>
              <a:rPr lang="en-GB" dirty="0">
                <a:solidFill>
                  <a:srgbClr val="002060"/>
                </a:solidFill>
                <a:latin typeface="Century Gothic" pitchFamily="34" charset="0"/>
                <a:sym typeface="Wingdings" pitchFamily="2" charset="2"/>
              </a:rPr>
            </a:br>
            <a:r>
              <a:rPr lang="en-GB" dirty="0">
                <a:solidFill>
                  <a:srgbClr val="002060"/>
                </a:solidFill>
                <a:latin typeface="Century Gothic" pitchFamily="34" charset="0"/>
                <a:sym typeface="Wingdings" pitchFamily="2" charset="2"/>
              </a:rPr>
              <a:t>years 3-6.</a:t>
            </a:r>
          </a:p>
        </p:txBody>
      </p:sp>
      <p:pic>
        <p:nvPicPr>
          <p:cNvPr id="5" name="Picture 4">
            <a:extLst>
              <a:ext uri="{FF2B5EF4-FFF2-40B4-BE49-F238E27FC236}">
                <a16:creationId xmlns:a16="http://schemas.microsoft.com/office/drawing/2014/main" id="{1A9F8763-1177-8E4F-AF02-3A8F0DB194B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45260" y="2130826"/>
            <a:ext cx="5198740" cy="4797152"/>
          </a:xfrm>
          <a:prstGeom prst="rect">
            <a:avLst/>
          </a:prstGeom>
        </p:spPr>
      </p:pic>
    </p:spTree>
    <p:extLst>
      <p:ext uri="{BB962C8B-B14F-4D97-AF65-F5344CB8AC3E}">
        <p14:creationId xmlns:p14="http://schemas.microsoft.com/office/powerpoint/2010/main" val="29140385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139702"/>
            <a:ext cx="8229600" cy="1143000"/>
          </a:xfrm>
        </p:spPr>
        <p:txBody>
          <a:bodyPr/>
          <a:lstStyle/>
          <a:p>
            <a:r>
              <a:rPr lang="en-GB" b="1" u="sng" dirty="0">
                <a:solidFill>
                  <a:srgbClr val="002060"/>
                </a:solidFill>
                <a:latin typeface="Century Gothic"/>
              </a:rPr>
              <a:t>Thursday 15</a:t>
            </a:r>
            <a:r>
              <a:rPr lang="en-GB" b="1" u="sng" baseline="30000" dirty="0">
                <a:solidFill>
                  <a:srgbClr val="002060"/>
                </a:solidFill>
                <a:latin typeface="Century Gothic"/>
              </a:rPr>
              <a:t>th</a:t>
            </a:r>
            <a:r>
              <a:rPr lang="en-GB" b="1" u="sng" dirty="0">
                <a:solidFill>
                  <a:srgbClr val="002060"/>
                </a:solidFill>
                <a:latin typeface="Century Gothic"/>
              </a:rPr>
              <a:t> May</a:t>
            </a:r>
          </a:p>
        </p:txBody>
      </p:sp>
      <p:sp>
        <p:nvSpPr>
          <p:cNvPr id="3" name="Content Placeholder 2"/>
          <p:cNvSpPr>
            <a:spLocks noGrp="1"/>
          </p:cNvSpPr>
          <p:nvPr>
            <p:ph idx="1"/>
          </p:nvPr>
        </p:nvSpPr>
        <p:spPr>
          <a:xfrm>
            <a:off x="59961" y="987826"/>
            <a:ext cx="9084039" cy="5249486"/>
          </a:xfrm>
        </p:spPr>
        <p:txBody>
          <a:bodyPr>
            <a:normAutofit/>
          </a:bodyPr>
          <a:lstStyle/>
          <a:p>
            <a:pPr marL="0" indent="0">
              <a:buNone/>
            </a:pPr>
            <a:r>
              <a:rPr lang="en-GB" b="1" u="sng" dirty="0">
                <a:solidFill>
                  <a:srgbClr val="002060"/>
                </a:solidFill>
                <a:latin typeface="Century Gothic" pitchFamily="34" charset="0"/>
              </a:rPr>
              <a:t>Maths</a:t>
            </a:r>
          </a:p>
          <a:p>
            <a:pPr>
              <a:buFontTx/>
              <a:buChar char="-"/>
            </a:pPr>
            <a:r>
              <a:rPr lang="en-GB" b="1" dirty="0">
                <a:solidFill>
                  <a:srgbClr val="002060"/>
                </a:solidFill>
                <a:latin typeface="Century Gothic" pitchFamily="34" charset="0"/>
              </a:rPr>
              <a:t>Paper 3: Reasoning </a:t>
            </a:r>
            <a:r>
              <a:rPr lang="en-GB" dirty="0">
                <a:solidFill>
                  <a:srgbClr val="002060"/>
                </a:solidFill>
                <a:latin typeface="Century Gothic" pitchFamily="34" charset="0"/>
              </a:rPr>
              <a:t>(40 minutes): </a:t>
            </a:r>
            <a:r>
              <a:rPr lang="en-GB" dirty="0">
                <a:solidFill>
                  <a:srgbClr val="002060"/>
                </a:solidFill>
                <a:latin typeface="Century Gothic" pitchFamily="34" charset="0"/>
                <a:sym typeface="Wingdings" pitchFamily="2" charset="2"/>
              </a:rPr>
              <a:t>35</a:t>
            </a:r>
            <a:br>
              <a:rPr lang="en-GB" dirty="0">
                <a:solidFill>
                  <a:srgbClr val="002060"/>
                </a:solidFill>
                <a:latin typeface="Century Gothic" pitchFamily="34" charset="0"/>
                <a:sym typeface="Wingdings" pitchFamily="2" charset="2"/>
              </a:rPr>
            </a:br>
            <a:r>
              <a:rPr lang="en-GB" dirty="0">
                <a:solidFill>
                  <a:srgbClr val="002060"/>
                </a:solidFill>
                <a:latin typeface="Century Gothic" pitchFamily="34" charset="0"/>
                <a:sym typeface="Wingdings" pitchFamily="2" charset="2"/>
              </a:rPr>
              <a:t>marks: questions from across Key Stage 2.</a:t>
            </a:r>
          </a:p>
        </p:txBody>
      </p:sp>
      <p:pic>
        <p:nvPicPr>
          <p:cNvPr id="6" name="Picture 5">
            <a:extLst>
              <a:ext uri="{FF2B5EF4-FFF2-40B4-BE49-F238E27FC236}">
                <a16:creationId xmlns:a16="http://schemas.microsoft.com/office/drawing/2014/main" id="{44071B52-C8BC-BF4E-B117-E2DED082AE2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105" y="2777352"/>
            <a:ext cx="3661247" cy="3820000"/>
          </a:xfrm>
          <a:prstGeom prst="rect">
            <a:avLst/>
          </a:prstGeom>
        </p:spPr>
      </p:pic>
      <p:pic>
        <p:nvPicPr>
          <p:cNvPr id="8" name="Picture 7">
            <a:extLst>
              <a:ext uri="{FF2B5EF4-FFF2-40B4-BE49-F238E27FC236}">
                <a16:creationId xmlns:a16="http://schemas.microsoft.com/office/drawing/2014/main" id="{4A373EBA-3A3C-FD49-984A-4BFA29CBC38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605828" y="2617252"/>
            <a:ext cx="5562600" cy="4140200"/>
          </a:xfrm>
          <a:prstGeom prst="rect">
            <a:avLst/>
          </a:prstGeom>
        </p:spPr>
      </p:pic>
    </p:spTree>
    <p:extLst>
      <p:ext uri="{BB962C8B-B14F-4D97-AF65-F5344CB8AC3E}">
        <p14:creationId xmlns:p14="http://schemas.microsoft.com/office/powerpoint/2010/main" val="17387153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139702"/>
            <a:ext cx="8229600" cy="1143000"/>
          </a:xfrm>
        </p:spPr>
        <p:txBody>
          <a:bodyPr/>
          <a:lstStyle/>
          <a:p>
            <a:r>
              <a:rPr lang="en-GB" b="1" u="sng" dirty="0">
                <a:solidFill>
                  <a:srgbClr val="002060"/>
                </a:solidFill>
                <a:latin typeface="Century Gothic" pitchFamily="34" charset="0"/>
              </a:rPr>
              <a:t>During May and June</a:t>
            </a:r>
          </a:p>
        </p:txBody>
      </p:sp>
      <p:sp>
        <p:nvSpPr>
          <p:cNvPr id="3" name="Content Placeholder 2"/>
          <p:cNvSpPr>
            <a:spLocks noGrp="1"/>
          </p:cNvSpPr>
          <p:nvPr>
            <p:ph idx="1"/>
          </p:nvPr>
        </p:nvSpPr>
        <p:spPr>
          <a:xfrm>
            <a:off x="59961" y="987826"/>
            <a:ext cx="9084039" cy="5249486"/>
          </a:xfrm>
        </p:spPr>
        <p:txBody>
          <a:bodyPr vert="horz" lIns="91440" tIns="45720" rIns="91440" bIns="45720" rtlCol="0" anchor="t">
            <a:normAutofit fontScale="92500" lnSpcReduction="10000"/>
          </a:bodyPr>
          <a:lstStyle/>
          <a:p>
            <a:pPr marL="0" indent="0">
              <a:buNone/>
            </a:pPr>
            <a:r>
              <a:rPr lang="en-GB" b="1" u="sng" dirty="0">
                <a:solidFill>
                  <a:srgbClr val="002060"/>
                </a:solidFill>
                <a:latin typeface="Century Gothic" pitchFamily="34" charset="0"/>
              </a:rPr>
              <a:t>Key Stage 2 Teacher Assessments</a:t>
            </a:r>
            <a:endParaRPr lang="en-GB" dirty="0">
              <a:solidFill>
                <a:srgbClr val="002060"/>
              </a:solidFill>
              <a:latin typeface="Century Gothic" pitchFamily="34" charset="0"/>
              <a:sym typeface="Wingdings" pitchFamily="2" charset="2"/>
            </a:endParaRPr>
          </a:p>
          <a:p>
            <a:pPr>
              <a:buFontTx/>
              <a:buChar char="-"/>
            </a:pPr>
            <a:r>
              <a:rPr lang="en-GB" b="1" dirty="0">
                <a:solidFill>
                  <a:srgbClr val="002060"/>
                </a:solidFill>
                <a:latin typeface="Century Gothic" pitchFamily="34" charset="0"/>
                <a:sym typeface="Wingdings" pitchFamily="2" charset="2"/>
              </a:rPr>
              <a:t>Writing</a:t>
            </a:r>
            <a:endParaRPr lang="en-GB" dirty="0">
              <a:solidFill>
                <a:srgbClr val="002060"/>
              </a:solidFill>
              <a:latin typeface="Century Gothic" pitchFamily="34" charset="0"/>
              <a:sym typeface="Wingdings" pitchFamily="2" charset="2"/>
            </a:endParaRPr>
          </a:p>
          <a:p>
            <a:pPr marL="0" indent="0">
              <a:buNone/>
            </a:pPr>
            <a:r>
              <a:rPr lang="en-GB" dirty="0">
                <a:solidFill>
                  <a:srgbClr val="002060"/>
                </a:solidFill>
                <a:latin typeface="Century Gothic"/>
              </a:rPr>
              <a:t>We will assess independent writing over the year to say whether children are working towards the expected standard (</a:t>
            </a:r>
            <a:r>
              <a:rPr lang="en-GB" b="1" dirty="0">
                <a:solidFill>
                  <a:srgbClr val="002060"/>
                </a:solidFill>
                <a:latin typeface="Century Gothic"/>
              </a:rPr>
              <a:t>WTS</a:t>
            </a:r>
            <a:r>
              <a:rPr lang="en-GB" dirty="0">
                <a:solidFill>
                  <a:srgbClr val="002060"/>
                </a:solidFill>
                <a:latin typeface="Century Gothic"/>
              </a:rPr>
              <a:t>), expected (</a:t>
            </a:r>
            <a:r>
              <a:rPr lang="en-GB" b="1" dirty="0">
                <a:solidFill>
                  <a:srgbClr val="002060"/>
                </a:solidFill>
                <a:latin typeface="Century Gothic"/>
              </a:rPr>
              <a:t>EXS</a:t>
            </a:r>
            <a:r>
              <a:rPr lang="en-GB" dirty="0">
                <a:solidFill>
                  <a:srgbClr val="002060"/>
                </a:solidFill>
                <a:latin typeface="Century Gothic"/>
              </a:rPr>
              <a:t>) or working at greater depth </a:t>
            </a:r>
            <a:r>
              <a:rPr lang="en-GB" b="1">
                <a:solidFill>
                  <a:srgbClr val="002060"/>
                </a:solidFill>
                <a:latin typeface="Century Gothic"/>
              </a:rPr>
              <a:t>(GDS)</a:t>
            </a:r>
            <a:r>
              <a:rPr lang="en-GB" dirty="0">
                <a:solidFill>
                  <a:srgbClr val="002060"/>
                </a:solidFill>
                <a:latin typeface="Century Gothic"/>
              </a:rPr>
              <a:t>.</a:t>
            </a:r>
          </a:p>
          <a:p>
            <a:pPr>
              <a:buFontTx/>
              <a:buChar char="-"/>
            </a:pPr>
            <a:r>
              <a:rPr lang="en-GB" b="1" dirty="0">
                <a:solidFill>
                  <a:srgbClr val="002060"/>
                </a:solidFill>
                <a:latin typeface="Century Gothic" pitchFamily="34" charset="0"/>
                <a:sym typeface="Wingdings" pitchFamily="2" charset="2"/>
              </a:rPr>
              <a:t>Science</a:t>
            </a:r>
            <a:endParaRPr lang="en-GB" dirty="0">
              <a:solidFill>
                <a:srgbClr val="002060"/>
              </a:solidFill>
              <a:latin typeface="Century Gothic" pitchFamily="34" charset="0"/>
              <a:sym typeface="Wingdings" pitchFamily="2" charset="2"/>
            </a:endParaRPr>
          </a:p>
          <a:p>
            <a:pPr marL="0" indent="0">
              <a:buNone/>
            </a:pPr>
            <a:r>
              <a:rPr lang="en-GB" dirty="0">
                <a:solidFill>
                  <a:srgbClr val="002060"/>
                </a:solidFill>
                <a:latin typeface="Century Gothic" pitchFamily="34" charset="0"/>
                <a:sym typeface="Wingdings" pitchFamily="2" charset="2"/>
              </a:rPr>
              <a:t>We will say if children have reached the expected standard (</a:t>
            </a:r>
            <a:r>
              <a:rPr lang="en-GB" b="1" dirty="0">
                <a:solidFill>
                  <a:srgbClr val="002060"/>
                </a:solidFill>
                <a:latin typeface="Century Gothic" pitchFamily="34" charset="0"/>
                <a:sym typeface="Wingdings" pitchFamily="2" charset="2"/>
              </a:rPr>
              <a:t>EXS</a:t>
            </a:r>
            <a:r>
              <a:rPr lang="en-GB" dirty="0">
                <a:solidFill>
                  <a:srgbClr val="002060"/>
                </a:solidFill>
                <a:latin typeface="Century Gothic" pitchFamily="34" charset="0"/>
                <a:sym typeface="Wingdings" pitchFamily="2" charset="2"/>
              </a:rPr>
              <a:t>) in knowledge and skills across Key Stage 2. [There is no greater depth judgment for national reporting in science].</a:t>
            </a:r>
          </a:p>
        </p:txBody>
      </p:sp>
    </p:spTree>
    <p:extLst>
      <p:ext uri="{BB962C8B-B14F-4D97-AF65-F5344CB8AC3E}">
        <p14:creationId xmlns:p14="http://schemas.microsoft.com/office/powerpoint/2010/main" val="7917344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139702"/>
            <a:ext cx="8229600" cy="1143000"/>
          </a:xfrm>
        </p:spPr>
        <p:txBody>
          <a:bodyPr/>
          <a:lstStyle/>
          <a:p>
            <a:r>
              <a:rPr lang="en-GB" b="1" u="sng" dirty="0">
                <a:solidFill>
                  <a:srgbClr val="002060"/>
                </a:solidFill>
                <a:latin typeface="Century Gothic" pitchFamily="34" charset="0"/>
              </a:rPr>
              <a:t>Results</a:t>
            </a:r>
          </a:p>
        </p:txBody>
      </p:sp>
      <p:sp>
        <p:nvSpPr>
          <p:cNvPr id="3" name="Content Placeholder 2"/>
          <p:cNvSpPr>
            <a:spLocks noGrp="1"/>
          </p:cNvSpPr>
          <p:nvPr>
            <p:ph idx="1"/>
          </p:nvPr>
        </p:nvSpPr>
        <p:spPr>
          <a:xfrm>
            <a:off x="59961" y="987826"/>
            <a:ext cx="9084039" cy="5249486"/>
          </a:xfrm>
        </p:spPr>
        <p:txBody>
          <a:bodyPr>
            <a:normAutofit/>
          </a:bodyPr>
          <a:lstStyle/>
          <a:p>
            <a:pPr marL="0" indent="0">
              <a:buNone/>
            </a:pPr>
            <a:r>
              <a:rPr lang="en-GB" dirty="0">
                <a:solidFill>
                  <a:srgbClr val="002060"/>
                </a:solidFill>
                <a:latin typeface="Century Gothic" pitchFamily="34" charset="0"/>
                <a:sym typeface="Wingdings" pitchFamily="2" charset="2"/>
              </a:rPr>
              <a:t>Test results are given as a ”scaled score” between 80 and 120 for three subjects:</a:t>
            </a:r>
          </a:p>
          <a:p>
            <a:r>
              <a:rPr lang="en-GB" dirty="0">
                <a:solidFill>
                  <a:srgbClr val="002060"/>
                </a:solidFill>
                <a:latin typeface="Century Gothic" pitchFamily="34" charset="0"/>
                <a:sym typeface="Wingdings" pitchFamily="2" charset="2"/>
              </a:rPr>
              <a:t>Grammar, Punctuation and Spelling</a:t>
            </a:r>
          </a:p>
          <a:p>
            <a:r>
              <a:rPr lang="en-GB" dirty="0">
                <a:solidFill>
                  <a:srgbClr val="002060"/>
                </a:solidFill>
                <a:latin typeface="Century Gothic" pitchFamily="34" charset="0"/>
                <a:sym typeface="Wingdings" pitchFamily="2" charset="2"/>
              </a:rPr>
              <a:t>Reading</a:t>
            </a:r>
          </a:p>
          <a:p>
            <a:r>
              <a:rPr lang="en-GB" dirty="0">
                <a:solidFill>
                  <a:srgbClr val="002060"/>
                </a:solidFill>
                <a:latin typeface="Century Gothic" pitchFamily="34" charset="0"/>
                <a:sym typeface="Wingdings" pitchFamily="2" charset="2"/>
              </a:rPr>
              <a:t>Mathematics </a:t>
            </a:r>
          </a:p>
          <a:p>
            <a:pPr marL="0" indent="0">
              <a:buNone/>
            </a:pPr>
            <a:r>
              <a:rPr lang="en-GB" dirty="0">
                <a:solidFill>
                  <a:srgbClr val="002060"/>
                </a:solidFill>
                <a:latin typeface="Century Gothic" pitchFamily="34" charset="0"/>
                <a:sym typeface="Wingdings" pitchFamily="2" charset="2"/>
              </a:rPr>
              <a:t>100+ is the expected standard and 110+ is usually greater depth.</a:t>
            </a:r>
          </a:p>
        </p:txBody>
      </p:sp>
    </p:spTree>
    <p:extLst>
      <p:ext uri="{BB962C8B-B14F-4D97-AF65-F5344CB8AC3E}">
        <p14:creationId xmlns:p14="http://schemas.microsoft.com/office/powerpoint/2010/main" val="6527597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139702"/>
            <a:ext cx="8229600" cy="1143000"/>
          </a:xfrm>
        </p:spPr>
        <p:txBody>
          <a:bodyPr/>
          <a:lstStyle/>
          <a:p>
            <a:r>
              <a:rPr lang="en-GB" b="1" u="sng" dirty="0">
                <a:solidFill>
                  <a:srgbClr val="002060"/>
                </a:solidFill>
                <a:latin typeface="Century Gothic" pitchFamily="34" charset="0"/>
              </a:rPr>
              <a:t>Age-Related Expectations</a:t>
            </a:r>
          </a:p>
        </p:txBody>
      </p:sp>
      <p:sp>
        <p:nvSpPr>
          <p:cNvPr id="3" name="Content Placeholder 2"/>
          <p:cNvSpPr>
            <a:spLocks noGrp="1"/>
          </p:cNvSpPr>
          <p:nvPr>
            <p:ph idx="1"/>
          </p:nvPr>
        </p:nvSpPr>
        <p:spPr>
          <a:xfrm>
            <a:off x="59961" y="987826"/>
            <a:ext cx="9084039" cy="5249486"/>
          </a:xfrm>
        </p:spPr>
        <p:txBody>
          <a:bodyPr>
            <a:normAutofit/>
          </a:bodyPr>
          <a:lstStyle/>
          <a:p>
            <a:pPr marL="0" indent="0">
              <a:buNone/>
            </a:pPr>
            <a:r>
              <a:rPr lang="en-GB" dirty="0">
                <a:solidFill>
                  <a:srgbClr val="002060"/>
                </a:solidFill>
                <a:latin typeface="Century Gothic" pitchFamily="34" charset="0"/>
                <a:sym typeface="Wingdings" pitchFamily="2" charset="2"/>
              </a:rPr>
              <a:t>To meet the government’s age-related expectations, children should be working at the expected level or above for writing and have 100+ as scaled scores in reading and maths.</a:t>
            </a:r>
          </a:p>
        </p:txBody>
      </p:sp>
    </p:spTree>
    <p:extLst>
      <p:ext uri="{BB962C8B-B14F-4D97-AF65-F5344CB8AC3E}">
        <p14:creationId xmlns:p14="http://schemas.microsoft.com/office/powerpoint/2010/main" val="41782844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1400"/>
            <a:ext cx="8229600" cy="1143000"/>
          </a:xfrm>
        </p:spPr>
        <p:txBody>
          <a:bodyPr/>
          <a:lstStyle/>
          <a:p>
            <a:r>
              <a:rPr lang="en-GB" b="1" u="sng" dirty="0">
                <a:solidFill>
                  <a:srgbClr val="002060"/>
                </a:solidFill>
                <a:latin typeface="Century Gothic" pitchFamily="34" charset="0"/>
              </a:rPr>
              <a:t>Residential Trip</a:t>
            </a:r>
          </a:p>
        </p:txBody>
      </p:sp>
      <p:sp>
        <p:nvSpPr>
          <p:cNvPr id="3" name="Content Placeholder 2"/>
          <p:cNvSpPr>
            <a:spLocks noGrp="1"/>
          </p:cNvSpPr>
          <p:nvPr>
            <p:ph idx="1"/>
          </p:nvPr>
        </p:nvSpPr>
        <p:spPr>
          <a:xfrm>
            <a:off x="251520" y="836712"/>
            <a:ext cx="8712968" cy="5328592"/>
          </a:xfrm>
        </p:spPr>
        <p:txBody>
          <a:bodyPr vert="horz" lIns="91440" tIns="45720" rIns="91440" bIns="45720" rtlCol="0" anchor="t">
            <a:normAutofit/>
          </a:bodyPr>
          <a:lstStyle/>
          <a:p>
            <a:r>
              <a:rPr lang="en-GB" dirty="0">
                <a:solidFill>
                  <a:srgbClr val="002060"/>
                </a:solidFill>
                <a:latin typeface="Century Gothic"/>
              </a:rPr>
              <a:t>Pembrokeshire: 14th – 18th July 2025</a:t>
            </a:r>
            <a:endParaRPr lang="en-GB" dirty="0">
              <a:solidFill>
                <a:srgbClr val="002060"/>
              </a:solidFill>
              <a:latin typeface="Century Gothic" pitchFamily="34" charset="0"/>
            </a:endParaRPr>
          </a:p>
        </p:txBody>
      </p:sp>
      <p:pic>
        <p:nvPicPr>
          <p:cNvPr id="4" name="Picture 3" descr="18516602_1328267760553703_816874423_o.jpg">
            <a:extLst>
              <a:ext uri="{FF2B5EF4-FFF2-40B4-BE49-F238E27FC236}">
                <a16:creationId xmlns:a16="http://schemas.microsoft.com/office/drawing/2014/main" id="{1BD55714-5BC5-EA41-8624-67036A01F9D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83568" y="1723266"/>
            <a:ext cx="7668344" cy="4293474"/>
          </a:xfrm>
          <a:prstGeom prst="rect">
            <a:avLst/>
          </a:prstGeom>
        </p:spPr>
      </p:pic>
    </p:spTree>
    <p:extLst>
      <p:ext uri="{BB962C8B-B14F-4D97-AF65-F5344CB8AC3E}">
        <p14:creationId xmlns:p14="http://schemas.microsoft.com/office/powerpoint/2010/main" val="36666723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80"/>
            <a:ext cx="8229600" cy="1143000"/>
          </a:xfrm>
        </p:spPr>
        <p:txBody>
          <a:bodyPr>
            <a:normAutofit fontScale="90000"/>
          </a:bodyPr>
          <a:lstStyle/>
          <a:p>
            <a:r>
              <a:rPr lang="en-GB" b="1" u="sng" dirty="0">
                <a:solidFill>
                  <a:srgbClr val="002060"/>
                </a:solidFill>
                <a:latin typeface="Century Gothic" pitchFamily="34" charset="0"/>
              </a:rPr>
              <a:t>Production</a:t>
            </a:r>
            <a:br>
              <a:rPr lang="en-GB" b="1" u="sng" dirty="0">
                <a:solidFill>
                  <a:srgbClr val="002060"/>
                </a:solidFill>
                <a:latin typeface="Century Gothic" pitchFamily="34" charset="0"/>
              </a:rPr>
            </a:br>
            <a:r>
              <a:rPr lang="en-GB" b="1" u="sng" dirty="0">
                <a:solidFill>
                  <a:srgbClr val="002060"/>
                </a:solidFill>
                <a:latin typeface="Century Gothic" pitchFamily="34" charset="0"/>
              </a:rPr>
              <a:t>Enterprise Project etc. etc.!</a:t>
            </a:r>
          </a:p>
        </p:txBody>
      </p:sp>
      <p:sp>
        <p:nvSpPr>
          <p:cNvPr id="3" name="Content Placeholder 2"/>
          <p:cNvSpPr>
            <a:spLocks noGrp="1"/>
          </p:cNvSpPr>
          <p:nvPr>
            <p:ph idx="1"/>
          </p:nvPr>
        </p:nvSpPr>
        <p:spPr>
          <a:xfrm>
            <a:off x="251520" y="836712"/>
            <a:ext cx="8712968" cy="5328592"/>
          </a:xfrm>
        </p:spPr>
        <p:txBody>
          <a:bodyPr>
            <a:normAutofit/>
          </a:bodyPr>
          <a:lstStyle/>
          <a:p>
            <a:pPr marL="0" indent="0">
              <a:buNone/>
            </a:pPr>
            <a:endParaRPr lang="en-GB" dirty="0">
              <a:solidFill>
                <a:srgbClr val="002060"/>
              </a:solidFill>
              <a:latin typeface="Century Gothic" pitchFamily="34" charset="0"/>
            </a:endParaRPr>
          </a:p>
        </p:txBody>
      </p:sp>
    </p:spTree>
    <p:extLst>
      <p:ext uri="{BB962C8B-B14F-4D97-AF65-F5344CB8AC3E}">
        <p14:creationId xmlns:p14="http://schemas.microsoft.com/office/powerpoint/2010/main" val="4322568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2060"/>
                </a:solidFill>
                <a:latin typeface="Segoe UI" panose="020B0502040204020203" pitchFamily="34" charset="0"/>
                <a:cs typeface="Segoe UI" panose="020B0502040204020203" pitchFamily="34" charset="0"/>
              </a:rPr>
              <a:t>Structure of the day… </a:t>
            </a:r>
          </a:p>
        </p:txBody>
      </p:sp>
      <p:sp>
        <p:nvSpPr>
          <p:cNvPr id="3" name="Content Placeholder 2"/>
          <p:cNvSpPr>
            <a:spLocks noGrp="1"/>
          </p:cNvSpPr>
          <p:nvPr>
            <p:ph idx="1"/>
          </p:nvPr>
        </p:nvSpPr>
        <p:spPr/>
        <p:txBody>
          <a:bodyPr vert="horz" lIns="91440" tIns="45720" rIns="91440" bIns="45720" rtlCol="0" anchor="t">
            <a:normAutofit fontScale="85000" lnSpcReduction="20000"/>
          </a:bodyPr>
          <a:lstStyle/>
          <a:p>
            <a:r>
              <a:rPr lang="en-GB" dirty="0">
                <a:solidFill>
                  <a:srgbClr val="002060"/>
                </a:solidFill>
                <a:latin typeface="Segoe UI"/>
                <a:cs typeface="Segoe UI"/>
              </a:rPr>
              <a:t>8:40 – Gates open</a:t>
            </a:r>
          </a:p>
          <a:p>
            <a:r>
              <a:rPr lang="en-GB" dirty="0">
                <a:solidFill>
                  <a:srgbClr val="002060"/>
                </a:solidFill>
                <a:latin typeface="Segoe UI"/>
                <a:cs typeface="Segoe UI"/>
              </a:rPr>
              <a:t>8:50-11:00 Morning session </a:t>
            </a:r>
          </a:p>
          <a:p>
            <a:r>
              <a:rPr lang="en-GB" dirty="0">
                <a:solidFill>
                  <a:srgbClr val="002060"/>
                </a:solidFill>
                <a:latin typeface="Segoe UI"/>
                <a:cs typeface="Segoe UI"/>
              </a:rPr>
              <a:t>11:00-11:15 Break time </a:t>
            </a:r>
          </a:p>
          <a:p>
            <a:r>
              <a:rPr lang="en-GB" dirty="0">
                <a:solidFill>
                  <a:srgbClr val="002060"/>
                </a:solidFill>
                <a:latin typeface="Segoe UI"/>
                <a:cs typeface="Segoe UI"/>
              </a:rPr>
              <a:t>11:15-12:10 Mid-morning session</a:t>
            </a:r>
          </a:p>
          <a:p>
            <a:r>
              <a:rPr lang="en-GB" dirty="0">
                <a:solidFill>
                  <a:srgbClr val="002060"/>
                </a:solidFill>
                <a:latin typeface="Segoe UI"/>
                <a:cs typeface="Segoe UI"/>
              </a:rPr>
              <a:t>12:10-1:10 Lunch </a:t>
            </a:r>
            <a:endParaRPr lang="en-GB" dirty="0">
              <a:solidFill>
                <a:srgbClr val="002060"/>
              </a:solidFill>
              <a:latin typeface="Segoe UI" panose="020B0502040204020203" pitchFamily="34" charset="0"/>
              <a:cs typeface="Segoe UI" panose="020B0502040204020203" pitchFamily="34" charset="0"/>
            </a:endParaRPr>
          </a:p>
          <a:p>
            <a:r>
              <a:rPr lang="en-GB" dirty="0">
                <a:solidFill>
                  <a:srgbClr val="002060"/>
                </a:solidFill>
                <a:latin typeface="Segoe UI"/>
                <a:cs typeface="Segoe UI"/>
              </a:rPr>
              <a:t>1:10- 3:30 Afternoon session </a:t>
            </a:r>
            <a:endParaRPr lang="en-GB" dirty="0">
              <a:solidFill>
                <a:srgbClr val="002060"/>
              </a:solidFill>
              <a:latin typeface="Segoe UI" panose="020B0502040204020203" pitchFamily="34" charset="0"/>
              <a:cs typeface="Segoe UI" panose="020B0502040204020203" pitchFamily="34" charset="0"/>
            </a:endParaRPr>
          </a:p>
          <a:p>
            <a:endParaRPr lang="en-GB" dirty="0">
              <a:solidFill>
                <a:srgbClr val="002060"/>
              </a:solidFill>
              <a:latin typeface="Segoe UI" panose="020B0502040204020203" pitchFamily="34" charset="0"/>
              <a:cs typeface="Segoe UI" panose="020B0502040204020203" pitchFamily="34" charset="0"/>
            </a:endParaRPr>
          </a:p>
          <a:p>
            <a:r>
              <a:rPr lang="en-GB" dirty="0">
                <a:solidFill>
                  <a:srgbClr val="002060"/>
                </a:solidFill>
                <a:latin typeface="Segoe UI"/>
                <a:cs typeface="Segoe UI"/>
              </a:rPr>
              <a:t>Monday morning  - KS2 assembly Mr Jones</a:t>
            </a:r>
          </a:p>
          <a:p>
            <a:r>
              <a:rPr lang="en-GB" dirty="0">
                <a:solidFill>
                  <a:srgbClr val="002060"/>
                </a:solidFill>
                <a:latin typeface="Segoe UI" panose="020B0502040204020203" pitchFamily="34" charset="0"/>
                <a:cs typeface="Segoe UI" panose="020B0502040204020203" pitchFamily="34" charset="0"/>
              </a:rPr>
              <a:t>Wednesday morning – KS2 singing assembly </a:t>
            </a:r>
          </a:p>
          <a:p>
            <a:r>
              <a:rPr lang="en-GB" dirty="0">
                <a:solidFill>
                  <a:srgbClr val="002060"/>
                </a:solidFill>
                <a:latin typeface="Segoe UI" panose="020B0502040204020203" pitchFamily="34" charset="0"/>
                <a:cs typeface="Segoe UI" panose="020B0502040204020203" pitchFamily="34" charset="0"/>
              </a:rPr>
              <a:t>Friday morning - Celebration assembly </a:t>
            </a:r>
          </a:p>
          <a:p>
            <a:endParaRPr lang="en-GB" dirty="0">
              <a:solidFill>
                <a:srgbClr val="002060"/>
              </a:solidFill>
              <a:latin typeface="Century Gothic" pitchFamily="34" charset="0"/>
            </a:endParaRPr>
          </a:p>
        </p:txBody>
      </p:sp>
    </p:spTree>
    <p:extLst>
      <p:ext uri="{BB962C8B-B14F-4D97-AF65-F5344CB8AC3E}">
        <p14:creationId xmlns:p14="http://schemas.microsoft.com/office/powerpoint/2010/main" val="19347939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2060"/>
                </a:solidFill>
                <a:latin typeface="Segoe UI" panose="020B0502040204020203" pitchFamily="34" charset="0"/>
                <a:cs typeface="Segoe UI" panose="020B0502040204020203" pitchFamily="34" charset="0"/>
              </a:rPr>
              <a:t>Contact details </a:t>
            </a:r>
          </a:p>
        </p:txBody>
      </p:sp>
      <p:sp>
        <p:nvSpPr>
          <p:cNvPr id="3" name="Content Placeholder 2"/>
          <p:cNvSpPr>
            <a:spLocks noGrp="1"/>
          </p:cNvSpPr>
          <p:nvPr>
            <p:ph idx="1"/>
          </p:nvPr>
        </p:nvSpPr>
        <p:spPr/>
        <p:txBody>
          <a:bodyPr vert="horz" lIns="91440" tIns="45720" rIns="91440" bIns="45720" rtlCol="0" anchor="t">
            <a:normAutofit/>
          </a:bodyPr>
          <a:lstStyle/>
          <a:p>
            <a:r>
              <a:rPr lang="en-GB" dirty="0">
                <a:solidFill>
                  <a:srgbClr val="002060"/>
                </a:solidFill>
                <a:latin typeface="Segoe UI" panose="020B0502040204020203" pitchFamily="34" charset="0"/>
                <a:cs typeface="Segoe UI" panose="020B0502040204020203" pitchFamily="34" charset="0"/>
              </a:rPr>
              <a:t>Mrs Rust: </a:t>
            </a:r>
            <a:r>
              <a:rPr lang="en-GB" dirty="0">
                <a:solidFill>
                  <a:srgbClr val="002060"/>
                </a:solidFill>
                <a:latin typeface="Segoe UI" panose="020B0502040204020203" pitchFamily="34" charset="0"/>
                <a:cs typeface="Segoe UI" panose="020B0502040204020203" pitchFamily="34" charset="0"/>
                <a:hlinkClick r:id="rId2"/>
              </a:rPr>
              <a:t>kestrel@parkfieldschool.co.uk</a:t>
            </a:r>
            <a:r>
              <a:rPr lang="en-GB" dirty="0">
                <a:solidFill>
                  <a:srgbClr val="002060"/>
                </a:solidFill>
                <a:latin typeface="Segoe UI" panose="020B0502040204020203" pitchFamily="34" charset="0"/>
                <a:cs typeface="Segoe UI" panose="020B0502040204020203" pitchFamily="34" charset="0"/>
              </a:rPr>
              <a:t>   </a:t>
            </a:r>
          </a:p>
          <a:p>
            <a:r>
              <a:rPr lang="en-GB">
                <a:solidFill>
                  <a:srgbClr val="002060"/>
                </a:solidFill>
                <a:latin typeface="Segoe UI"/>
                <a:cs typeface="Segoe UI"/>
              </a:rPr>
              <a:t>Mr Wright: </a:t>
            </a:r>
            <a:r>
              <a:rPr lang="en-GB" dirty="0">
                <a:solidFill>
                  <a:srgbClr val="002060"/>
                </a:solidFill>
                <a:latin typeface="Segoe UI"/>
                <a:cs typeface="Segoe UI"/>
                <a:hlinkClick r:id="rId3"/>
              </a:rPr>
              <a:t>falcon@parkfieldschool.co.uk</a:t>
            </a:r>
            <a:r>
              <a:rPr lang="en-GB" dirty="0">
                <a:solidFill>
                  <a:srgbClr val="002060"/>
                </a:solidFill>
                <a:latin typeface="Segoe UI"/>
                <a:cs typeface="Segoe UI"/>
              </a:rPr>
              <a:t> </a:t>
            </a:r>
          </a:p>
        </p:txBody>
      </p:sp>
    </p:spTree>
    <p:extLst>
      <p:ext uri="{BB962C8B-B14F-4D97-AF65-F5344CB8AC3E}">
        <p14:creationId xmlns:p14="http://schemas.microsoft.com/office/powerpoint/2010/main" val="22554904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2060"/>
                </a:solidFill>
                <a:latin typeface="Century Gothic" pitchFamily="34" charset="0"/>
              </a:rPr>
              <a:t>Any questions? </a:t>
            </a:r>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9871" y="2471936"/>
            <a:ext cx="2635349" cy="20880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092738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solidFill>
                  <a:srgbClr val="002060"/>
                </a:solidFill>
                <a:latin typeface="Segoe UI" panose="020B0502040204020203" pitchFamily="34" charset="0"/>
                <a:cs typeface="Segoe UI" panose="020B0502040204020203" pitchFamily="34" charset="0"/>
              </a:rPr>
              <a:t>What does my child need to bring to school? </a:t>
            </a:r>
          </a:p>
        </p:txBody>
      </p:sp>
      <p:sp>
        <p:nvSpPr>
          <p:cNvPr id="3" name="Content Placeholder 2"/>
          <p:cNvSpPr>
            <a:spLocks noGrp="1"/>
          </p:cNvSpPr>
          <p:nvPr>
            <p:ph idx="1"/>
          </p:nvPr>
        </p:nvSpPr>
        <p:spPr/>
        <p:txBody>
          <a:bodyPr vert="horz" lIns="91440" tIns="45720" rIns="91440" bIns="45720" rtlCol="0" anchor="t">
            <a:normAutofit fontScale="77500" lnSpcReduction="20000"/>
          </a:bodyPr>
          <a:lstStyle/>
          <a:p>
            <a:pPr marL="0" indent="0">
              <a:buNone/>
            </a:pPr>
            <a:r>
              <a:rPr lang="en-GB" dirty="0">
                <a:solidFill>
                  <a:srgbClr val="002060"/>
                </a:solidFill>
                <a:latin typeface="Segoe UI" panose="020B0502040204020203" pitchFamily="34" charset="0"/>
                <a:cs typeface="Segoe UI" panose="020B0502040204020203" pitchFamily="34" charset="0"/>
              </a:rPr>
              <a:t>Daily</a:t>
            </a:r>
          </a:p>
          <a:p>
            <a:r>
              <a:rPr lang="en-GB" dirty="0">
                <a:solidFill>
                  <a:srgbClr val="002060"/>
                </a:solidFill>
                <a:latin typeface="Segoe UI" panose="020B0502040204020203" pitchFamily="34" charset="0"/>
                <a:cs typeface="Segoe UI" panose="020B0502040204020203" pitchFamily="34" charset="0"/>
              </a:rPr>
              <a:t>Reading record </a:t>
            </a:r>
          </a:p>
          <a:p>
            <a:r>
              <a:rPr lang="en-GB" dirty="0">
                <a:solidFill>
                  <a:srgbClr val="002060"/>
                </a:solidFill>
                <a:latin typeface="Segoe UI" panose="020B0502040204020203" pitchFamily="34" charset="0"/>
                <a:cs typeface="Segoe UI" panose="020B0502040204020203" pitchFamily="34" charset="0"/>
              </a:rPr>
              <a:t>Reading book </a:t>
            </a:r>
          </a:p>
          <a:p>
            <a:r>
              <a:rPr lang="en-GB">
                <a:solidFill>
                  <a:srgbClr val="002060"/>
                </a:solidFill>
                <a:latin typeface="Segoe UI"/>
                <a:cs typeface="Segoe UI"/>
              </a:rPr>
              <a:t>See homework schedule (Monday – Knowledge Quiz; </a:t>
            </a:r>
            <a:r>
              <a:rPr lang="en-GB" dirty="0">
                <a:solidFill>
                  <a:srgbClr val="002060"/>
                </a:solidFill>
                <a:latin typeface="Segoe UI"/>
                <a:cs typeface="Segoe UI"/>
              </a:rPr>
              <a:t>Tuesday – grammar, Wednesday – maths; Thursday – multiplications; Friday – spellings)</a:t>
            </a:r>
          </a:p>
          <a:p>
            <a:pPr marL="0" indent="0">
              <a:buNone/>
            </a:pPr>
            <a:endParaRPr lang="en-GB" dirty="0">
              <a:solidFill>
                <a:srgbClr val="002060"/>
              </a:solidFill>
            </a:endParaRPr>
          </a:p>
          <a:p>
            <a:pPr marL="0" indent="0">
              <a:buNone/>
            </a:pPr>
            <a:r>
              <a:rPr lang="en-GB" dirty="0">
                <a:solidFill>
                  <a:srgbClr val="002060"/>
                </a:solidFill>
              </a:rPr>
              <a:t>Half termly: Homework menu (complete a minimum of 2) </a:t>
            </a:r>
          </a:p>
          <a:p>
            <a:pPr marL="0" indent="0">
              <a:buNone/>
            </a:pPr>
            <a:endParaRPr lang="en-GB" dirty="0">
              <a:solidFill>
                <a:srgbClr val="002060"/>
              </a:solidFill>
            </a:endParaRPr>
          </a:p>
          <a:p>
            <a:pPr marL="0" indent="0">
              <a:buNone/>
            </a:pPr>
            <a:r>
              <a:rPr lang="en-GB" dirty="0">
                <a:solidFill>
                  <a:srgbClr val="002060"/>
                </a:solidFill>
              </a:rPr>
              <a:t>Additional activities: Times Tables Rockstars</a:t>
            </a:r>
          </a:p>
          <a:p>
            <a:pPr marL="0" indent="0">
              <a:buNone/>
            </a:pPr>
            <a:r>
              <a:rPr lang="en-GB" dirty="0">
                <a:solidFill>
                  <a:srgbClr val="002060"/>
                </a:solidFill>
                <a:latin typeface="Segoe UI" panose="020B0502040204020203" pitchFamily="34" charset="0"/>
                <a:cs typeface="Segoe UI" panose="020B0502040204020203" pitchFamily="34" charset="0"/>
              </a:rPr>
              <a:t>Fortnightly times table tests</a:t>
            </a:r>
          </a:p>
          <a:p>
            <a:pPr marL="0" indent="0">
              <a:buNone/>
            </a:pPr>
            <a:r>
              <a:rPr lang="en-GB" dirty="0">
                <a:solidFill>
                  <a:srgbClr val="002060"/>
                </a:solidFill>
                <a:latin typeface="Segoe UI" panose="020B0502040204020203" pitchFamily="34" charset="0"/>
                <a:cs typeface="Segoe UI" panose="020B0502040204020203" pitchFamily="34" charset="0"/>
              </a:rPr>
              <a:t>Weekly spelling tests</a:t>
            </a:r>
          </a:p>
          <a:p>
            <a:pPr marL="0" indent="0">
              <a:buNone/>
            </a:pPr>
            <a:endParaRPr lang="en-GB" dirty="0">
              <a:solidFill>
                <a:srgbClr val="002060"/>
              </a:solidFill>
              <a:latin typeface="Segoe UI" panose="020B0502040204020203" pitchFamily="34" charset="0"/>
              <a:cs typeface="Segoe UI" panose="020B0502040204020203" pitchFamily="34" charset="0"/>
            </a:endParaRPr>
          </a:p>
          <a:p>
            <a:endParaRPr lang="en-GB" dirty="0">
              <a:solidFill>
                <a:srgbClr val="002060"/>
              </a:solidFill>
              <a:latin typeface="Century Gothic" pitchFamily="34" charset="0"/>
            </a:endParaRPr>
          </a:p>
        </p:txBody>
      </p:sp>
    </p:spTree>
    <p:extLst>
      <p:ext uri="{BB962C8B-B14F-4D97-AF65-F5344CB8AC3E}">
        <p14:creationId xmlns:p14="http://schemas.microsoft.com/office/powerpoint/2010/main" val="1049207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2060"/>
                </a:solidFill>
                <a:latin typeface="Century Gothic" pitchFamily="34" charset="0"/>
              </a:rPr>
              <a:t>Homework expectations</a:t>
            </a:r>
          </a:p>
        </p:txBody>
      </p:sp>
      <p:pic>
        <p:nvPicPr>
          <p:cNvPr id="3" name="Picture 2">
            <a:extLst>
              <a:ext uri="{FF2B5EF4-FFF2-40B4-BE49-F238E27FC236}">
                <a16:creationId xmlns:a16="http://schemas.microsoft.com/office/drawing/2014/main" id="{F0A97A17-59D4-A361-80BD-35BFCCDEF8F1}"/>
              </a:ext>
            </a:extLst>
          </p:cNvPr>
          <p:cNvPicPr>
            <a:picLocks noChangeAspect="1"/>
          </p:cNvPicPr>
          <p:nvPr/>
        </p:nvPicPr>
        <p:blipFill>
          <a:blip r:embed="rId2"/>
          <a:stretch>
            <a:fillRect/>
          </a:stretch>
        </p:blipFill>
        <p:spPr>
          <a:xfrm>
            <a:off x="1241884" y="1556792"/>
            <a:ext cx="6660232" cy="4419111"/>
          </a:xfrm>
          <a:prstGeom prst="rect">
            <a:avLst/>
          </a:prstGeom>
        </p:spPr>
      </p:pic>
    </p:spTree>
    <p:extLst>
      <p:ext uri="{BB962C8B-B14F-4D97-AF65-F5344CB8AC3E}">
        <p14:creationId xmlns:p14="http://schemas.microsoft.com/office/powerpoint/2010/main" val="9960015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9A864BC-85C3-D5FA-C02E-A5E089888A6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65007" y="0"/>
            <a:ext cx="2933700" cy="6629400"/>
          </a:xfrm>
          <a:prstGeom prst="rect">
            <a:avLst/>
          </a:prstGeom>
        </p:spPr>
      </p:pic>
      <p:pic>
        <p:nvPicPr>
          <p:cNvPr id="8" name="Picture 7">
            <a:extLst>
              <a:ext uri="{FF2B5EF4-FFF2-40B4-BE49-F238E27FC236}">
                <a16:creationId xmlns:a16="http://schemas.microsoft.com/office/drawing/2014/main" id="{6F3C0BA2-93D6-935D-D3C9-B697D78BA6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8707" y="0"/>
            <a:ext cx="3045293" cy="6858000"/>
          </a:xfrm>
          <a:prstGeom prst="rect">
            <a:avLst/>
          </a:prstGeom>
        </p:spPr>
      </p:pic>
      <p:pic>
        <p:nvPicPr>
          <p:cNvPr id="10" name="Picture 9">
            <a:extLst>
              <a:ext uri="{FF2B5EF4-FFF2-40B4-BE49-F238E27FC236}">
                <a16:creationId xmlns:a16="http://schemas.microsoft.com/office/drawing/2014/main" id="{5FFFC270-48B6-8939-8571-923AE6678B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8217"/>
            <a:ext cx="3136900" cy="6654800"/>
          </a:xfrm>
          <a:prstGeom prst="rect">
            <a:avLst/>
          </a:prstGeom>
        </p:spPr>
      </p:pic>
    </p:spTree>
    <p:extLst>
      <p:ext uri="{BB962C8B-B14F-4D97-AF65-F5344CB8AC3E}">
        <p14:creationId xmlns:p14="http://schemas.microsoft.com/office/powerpoint/2010/main" val="33029298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2060"/>
                </a:solidFill>
                <a:latin typeface="Segoe UI" panose="020B0502040204020203" pitchFamily="34" charset="0"/>
                <a:cs typeface="Segoe UI" panose="020B0502040204020203" pitchFamily="34" charset="0"/>
              </a:rPr>
              <a:t>English</a:t>
            </a:r>
            <a:r>
              <a:rPr lang="en-GB" dirty="0">
                <a:latin typeface="Segoe UI" panose="020B0502040204020203" pitchFamily="34" charset="0"/>
                <a:cs typeface="Segoe UI" panose="020B0502040204020203" pitchFamily="34" charset="0"/>
              </a:rPr>
              <a:t> </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1205418"/>
            <a:ext cx="5544615" cy="5316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687328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1020" y="-167020"/>
            <a:ext cx="5699821" cy="958635"/>
          </a:xfrm>
        </p:spPr>
        <p:txBody>
          <a:bodyPr/>
          <a:lstStyle/>
          <a:p>
            <a:r>
              <a:rPr lang="en-GB" dirty="0">
                <a:solidFill>
                  <a:srgbClr val="002060"/>
                </a:solidFill>
                <a:latin typeface="Century Gothic" pitchFamily="34" charset="0"/>
              </a:rPr>
              <a:t>Reading </a:t>
            </a:r>
          </a:p>
        </p:txBody>
      </p:sp>
      <p:pic>
        <p:nvPicPr>
          <p:cNvPr id="3" name="Picture 2">
            <a:extLst>
              <a:ext uri="{FF2B5EF4-FFF2-40B4-BE49-F238E27FC236}">
                <a16:creationId xmlns:a16="http://schemas.microsoft.com/office/drawing/2014/main" id="{3B1129E7-0623-2946-885A-4246225DC826}"/>
              </a:ext>
            </a:extLst>
          </p:cNvPr>
          <p:cNvPicPr>
            <a:picLocks noChangeAspect="1"/>
          </p:cNvPicPr>
          <p:nvPr/>
        </p:nvPicPr>
        <p:blipFill>
          <a:blip r:embed="rId2"/>
          <a:stretch>
            <a:fillRect/>
          </a:stretch>
        </p:blipFill>
        <p:spPr>
          <a:xfrm>
            <a:off x="-1" y="0"/>
            <a:ext cx="1547665" cy="2364224"/>
          </a:xfrm>
          <a:prstGeom prst="rect">
            <a:avLst/>
          </a:prstGeom>
        </p:spPr>
      </p:pic>
      <p:pic>
        <p:nvPicPr>
          <p:cNvPr id="4" name="Picture 3">
            <a:extLst>
              <a:ext uri="{FF2B5EF4-FFF2-40B4-BE49-F238E27FC236}">
                <a16:creationId xmlns:a16="http://schemas.microsoft.com/office/drawing/2014/main" id="{0D1F1003-7A06-0145-AD3B-976DE628418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533" y="2360952"/>
            <a:ext cx="1547665" cy="2376480"/>
          </a:xfrm>
          <a:prstGeom prst="rect">
            <a:avLst/>
          </a:prstGeom>
        </p:spPr>
      </p:pic>
      <p:pic>
        <p:nvPicPr>
          <p:cNvPr id="5" name="Picture 4">
            <a:extLst>
              <a:ext uri="{FF2B5EF4-FFF2-40B4-BE49-F238E27FC236}">
                <a16:creationId xmlns:a16="http://schemas.microsoft.com/office/drawing/2014/main" id="{97329FF1-DBA9-2042-AC7A-63694EC3ACE7}"/>
              </a:ext>
            </a:extLst>
          </p:cNvPr>
          <p:cNvPicPr>
            <a:picLocks noChangeAspect="1"/>
          </p:cNvPicPr>
          <p:nvPr/>
        </p:nvPicPr>
        <p:blipFill>
          <a:blip r:embed="rId4"/>
          <a:stretch>
            <a:fillRect/>
          </a:stretch>
        </p:blipFill>
        <p:spPr>
          <a:xfrm>
            <a:off x="0" y="4737432"/>
            <a:ext cx="1547666" cy="2383406"/>
          </a:xfrm>
          <a:prstGeom prst="rect">
            <a:avLst/>
          </a:prstGeom>
        </p:spPr>
      </p:pic>
      <p:pic>
        <p:nvPicPr>
          <p:cNvPr id="6" name="Picture 5">
            <a:extLst>
              <a:ext uri="{FF2B5EF4-FFF2-40B4-BE49-F238E27FC236}">
                <a16:creationId xmlns:a16="http://schemas.microsoft.com/office/drawing/2014/main" id="{9956FAE0-836C-1844-BE33-0ECD05470B61}"/>
              </a:ext>
            </a:extLst>
          </p:cNvPr>
          <p:cNvPicPr>
            <a:picLocks noChangeAspect="1"/>
          </p:cNvPicPr>
          <p:nvPr/>
        </p:nvPicPr>
        <p:blipFill>
          <a:blip r:embed="rId5"/>
          <a:stretch>
            <a:fillRect/>
          </a:stretch>
        </p:blipFill>
        <p:spPr>
          <a:xfrm>
            <a:off x="1543159" y="99776"/>
            <a:ext cx="1985829" cy="3040251"/>
          </a:xfrm>
          <a:prstGeom prst="rect">
            <a:avLst/>
          </a:prstGeom>
        </p:spPr>
      </p:pic>
      <p:pic>
        <p:nvPicPr>
          <p:cNvPr id="9" name="Picture 8">
            <a:extLst>
              <a:ext uri="{FF2B5EF4-FFF2-40B4-BE49-F238E27FC236}">
                <a16:creationId xmlns:a16="http://schemas.microsoft.com/office/drawing/2014/main" id="{8EA8A1A0-FCA9-AC4B-83C1-2E9D38F61694}"/>
              </a:ext>
            </a:extLst>
          </p:cNvPr>
          <p:cNvPicPr>
            <a:picLocks noChangeAspect="1"/>
          </p:cNvPicPr>
          <p:nvPr/>
        </p:nvPicPr>
        <p:blipFill>
          <a:blip r:embed="rId6"/>
          <a:stretch>
            <a:fillRect/>
          </a:stretch>
        </p:blipFill>
        <p:spPr>
          <a:xfrm>
            <a:off x="4034436" y="944061"/>
            <a:ext cx="1983372" cy="2833781"/>
          </a:xfrm>
          <a:prstGeom prst="rect">
            <a:avLst/>
          </a:prstGeom>
        </p:spPr>
      </p:pic>
      <p:pic>
        <p:nvPicPr>
          <p:cNvPr id="10" name="Picture 9">
            <a:extLst>
              <a:ext uri="{FF2B5EF4-FFF2-40B4-BE49-F238E27FC236}">
                <a16:creationId xmlns:a16="http://schemas.microsoft.com/office/drawing/2014/main" id="{8F6C2B0B-C6F0-5043-BD7D-127D0EB3FB67}"/>
              </a:ext>
            </a:extLst>
          </p:cNvPr>
          <p:cNvPicPr>
            <a:picLocks noChangeAspect="1"/>
          </p:cNvPicPr>
          <p:nvPr/>
        </p:nvPicPr>
        <p:blipFill>
          <a:blip r:embed="rId7"/>
          <a:stretch>
            <a:fillRect/>
          </a:stretch>
        </p:blipFill>
        <p:spPr>
          <a:xfrm>
            <a:off x="1533132" y="2969538"/>
            <a:ext cx="2577868" cy="4090965"/>
          </a:xfrm>
          <a:prstGeom prst="rect">
            <a:avLst/>
          </a:prstGeom>
        </p:spPr>
      </p:pic>
      <p:sp>
        <p:nvSpPr>
          <p:cNvPr id="11" name="TextBox 10">
            <a:extLst>
              <a:ext uri="{FF2B5EF4-FFF2-40B4-BE49-F238E27FC236}">
                <a16:creationId xmlns:a16="http://schemas.microsoft.com/office/drawing/2014/main" id="{4F607C3C-7497-384C-800E-25B5209D8714}"/>
              </a:ext>
            </a:extLst>
          </p:cNvPr>
          <p:cNvSpPr txBox="1"/>
          <p:nvPr/>
        </p:nvSpPr>
        <p:spPr>
          <a:xfrm>
            <a:off x="5971339" y="41762"/>
            <a:ext cx="3172662" cy="923330"/>
          </a:xfrm>
          <a:prstGeom prst="rect">
            <a:avLst/>
          </a:prstGeom>
          <a:noFill/>
        </p:spPr>
        <p:txBody>
          <a:bodyPr wrap="square" rtlCol="0">
            <a:spAutoFit/>
          </a:bodyPr>
          <a:lstStyle/>
          <a:p>
            <a:r>
              <a:rPr lang="en-US" dirty="0">
                <a:latin typeface="Century Gothic" panose="020B0502020202020204" pitchFamily="34" charset="0"/>
                <a:cs typeface="Arial" panose="020B0604020202020204" pitchFamily="34" charset="0"/>
              </a:rPr>
              <a:t>In class, children experience a huge range of quality texts…</a:t>
            </a:r>
          </a:p>
        </p:txBody>
      </p:sp>
      <p:pic>
        <p:nvPicPr>
          <p:cNvPr id="12" name="Picture 11">
            <a:extLst>
              <a:ext uri="{FF2B5EF4-FFF2-40B4-BE49-F238E27FC236}">
                <a16:creationId xmlns:a16="http://schemas.microsoft.com/office/drawing/2014/main" id="{1E826FDB-CC08-C246-932B-1A6FDEED0B1C}"/>
              </a:ext>
            </a:extLst>
          </p:cNvPr>
          <p:cNvPicPr>
            <a:picLocks noChangeAspect="1"/>
          </p:cNvPicPr>
          <p:nvPr/>
        </p:nvPicPr>
        <p:blipFill>
          <a:blip r:embed="rId8"/>
          <a:stretch>
            <a:fillRect/>
          </a:stretch>
        </p:blipFill>
        <p:spPr>
          <a:xfrm>
            <a:off x="6079840" y="1019649"/>
            <a:ext cx="2995422" cy="4034650"/>
          </a:xfrm>
          <a:prstGeom prst="rect">
            <a:avLst/>
          </a:prstGeom>
        </p:spPr>
      </p:pic>
      <p:pic>
        <p:nvPicPr>
          <p:cNvPr id="7" name="Picture 6">
            <a:extLst>
              <a:ext uri="{FF2B5EF4-FFF2-40B4-BE49-F238E27FC236}">
                <a16:creationId xmlns:a16="http://schemas.microsoft.com/office/drawing/2014/main" id="{E81676E3-63D0-E146-BB74-89B3A79377D0}"/>
              </a:ext>
            </a:extLst>
          </p:cNvPr>
          <p:cNvPicPr>
            <a:picLocks noChangeAspect="1"/>
          </p:cNvPicPr>
          <p:nvPr/>
        </p:nvPicPr>
        <p:blipFill>
          <a:blip r:embed="rId9"/>
          <a:stretch>
            <a:fillRect/>
          </a:stretch>
        </p:blipFill>
        <p:spPr>
          <a:xfrm>
            <a:off x="4230022" y="3719360"/>
            <a:ext cx="2084061" cy="3183627"/>
          </a:xfrm>
          <a:prstGeom prst="rect">
            <a:avLst/>
          </a:prstGeom>
        </p:spPr>
      </p:pic>
      <p:pic>
        <p:nvPicPr>
          <p:cNvPr id="13" name="Picture 12">
            <a:extLst>
              <a:ext uri="{FF2B5EF4-FFF2-40B4-BE49-F238E27FC236}">
                <a16:creationId xmlns:a16="http://schemas.microsoft.com/office/drawing/2014/main" id="{BDE497AA-4FCA-BE7A-3E14-CD872FD06FC8}"/>
              </a:ext>
            </a:extLst>
          </p:cNvPr>
          <p:cNvPicPr>
            <a:picLocks noChangeAspect="1"/>
          </p:cNvPicPr>
          <p:nvPr/>
        </p:nvPicPr>
        <p:blipFill>
          <a:blip r:embed="rId10"/>
          <a:stretch>
            <a:fillRect/>
          </a:stretch>
        </p:blipFill>
        <p:spPr>
          <a:xfrm>
            <a:off x="6718970" y="4056445"/>
            <a:ext cx="1763741" cy="2759793"/>
          </a:xfrm>
          <a:prstGeom prst="rect">
            <a:avLst/>
          </a:prstGeom>
        </p:spPr>
      </p:pic>
    </p:spTree>
    <p:extLst>
      <p:ext uri="{BB962C8B-B14F-4D97-AF65-F5344CB8AC3E}">
        <p14:creationId xmlns:p14="http://schemas.microsoft.com/office/powerpoint/2010/main" val="40377563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a:solidFill>
                  <a:srgbClr val="002060"/>
                </a:solidFill>
                <a:latin typeface="Segoe UI" panose="020B0502040204020203" pitchFamily="34" charset="0"/>
                <a:cs typeface="Segoe UI" panose="020B0502040204020203" pitchFamily="34" charset="0"/>
              </a:rPr>
              <a:t>Reading </a:t>
            </a:r>
            <a:endParaRPr lang="en-US"/>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37985" y="2048596"/>
            <a:ext cx="4448175" cy="481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476253" y="1250383"/>
            <a:ext cx="3600400" cy="5632311"/>
          </a:xfrm>
          <a:prstGeom prst="rect">
            <a:avLst/>
          </a:prstGeom>
          <a:noFill/>
        </p:spPr>
        <p:txBody>
          <a:bodyPr wrap="square" lIns="91440" tIns="45720" rIns="91440" bIns="45720" rtlCol="0" anchor="t">
            <a:spAutoFit/>
          </a:bodyPr>
          <a:lstStyle/>
          <a:p>
            <a:r>
              <a:rPr lang="en-GB" dirty="0">
                <a:solidFill>
                  <a:srgbClr val="002060"/>
                </a:solidFill>
                <a:latin typeface="Century Gothic" pitchFamily="34" charset="0"/>
              </a:rPr>
              <a:t>In upper key stage 2, we teach two whole class guided reading sessions each week. </a:t>
            </a:r>
          </a:p>
          <a:p>
            <a:endParaRPr lang="en-GB" dirty="0">
              <a:solidFill>
                <a:srgbClr val="002060"/>
              </a:solidFill>
              <a:latin typeface="Century Gothic" pitchFamily="34" charset="0"/>
            </a:endParaRPr>
          </a:p>
          <a:p>
            <a:r>
              <a:rPr lang="en-GB" dirty="0">
                <a:solidFill>
                  <a:srgbClr val="002060"/>
                </a:solidFill>
                <a:latin typeface="Century Gothic"/>
              </a:rPr>
              <a:t>Children will focus on the following strands: vocabulary, retrieval, inference; summarising; predicting; identifying/explaining how information/narrative content is related and contributes to the meaning as a whole; identifying and explaining how meaning is enhanced through choice of words and phrases and making comparisons within the text.  </a:t>
            </a:r>
          </a:p>
          <a:p>
            <a:endParaRPr lang="en-GB" dirty="0">
              <a:solidFill>
                <a:srgbClr val="002060"/>
              </a:solidFill>
              <a:latin typeface="Century Gothic" pitchFamily="34" charset="0"/>
            </a:endParaRPr>
          </a:p>
          <a:p>
            <a:r>
              <a:rPr lang="en-GB" dirty="0">
                <a:solidFill>
                  <a:srgbClr val="002060"/>
                </a:solidFill>
                <a:latin typeface="Century Gothic" pitchFamily="34" charset="0"/>
              </a:rPr>
              <a:t>They are also taught how to answer questions in a test.</a:t>
            </a:r>
          </a:p>
        </p:txBody>
      </p:sp>
      <p:pic>
        <p:nvPicPr>
          <p:cNvPr id="7" name="Picture 6">
            <a:extLst>
              <a:ext uri="{FF2B5EF4-FFF2-40B4-BE49-F238E27FC236}">
                <a16:creationId xmlns:a16="http://schemas.microsoft.com/office/drawing/2014/main" id="{D569DCE4-15AE-F753-4B0E-9BDE073C31A7}"/>
              </a:ext>
            </a:extLst>
          </p:cNvPr>
          <p:cNvPicPr>
            <a:picLocks noChangeAspect="1"/>
          </p:cNvPicPr>
          <p:nvPr/>
        </p:nvPicPr>
        <p:blipFill>
          <a:blip r:embed="rId3"/>
          <a:stretch>
            <a:fillRect/>
          </a:stretch>
        </p:blipFill>
        <p:spPr>
          <a:xfrm>
            <a:off x="5672586" y="137046"/>
            <a:ext cx="2514343" cy="1704378"/>
          </a:xfrm>
          <a:prstGeom prst="rect">
            <a:avLst/>
          </a:prstGeom>
        </p:spPr>
      </p:pic>
    </p:spTree>
    <p:extLst>
      <p:ext uri="{BB962C8B-B14F-4D97-AF65-F5344CB8AC3E}">
        <p14:creationId xmlns:p14="http://schemas.microsoft.com/office/powerpoint/2010/main" val="35712438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d625f226-d08d-4266-ba96-3b11ed3c947a" xsi:nil="true"/>
    <lcf76f155ced4ddcb4097134ff3c332f xmlns="da9962b9-5a2a-4c27-8c1d-88abce1f3c29">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C3513BEC98A5846B7DCBB064EF0BB32" ma:contentTypeVersion="15" ma:contentTypeDescription="Create a new document." ma:contentTypeScope="" ma:versionID="4e569117aafab509fa3e16a3f816f00d">
  <xsd:schema xmlns:xsd="http://www.w3.org/2001/XMLSchema" xmlns:xs="http://www.w3.org/2001/XMLSchema" xmlns:p="http://schemas.microsoft.com/office/2006/metadata/properties" xmlns:ns2="da9962b9-5a2a-4c27-8c1d-88abce1f3c29" xmlns:ns3="d625f226-d08d-4266-ba96-3b11ed3c947a" targetNamespace="http://schemas.microsoft.com/office/2006/metadata/properties" ma:root="true" ma:fieldsID="62b06e541f67b54463217af859bfb92e" ns2:_="" ns3:_="">
    <xsd:import namespace="da9962b9-5a2a-4c27-8c1d-88abce1f3c29"/>
    <xsd:import namespace="d625f226-d08d-4266-ba96-3b11ed3c947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a9962b9-5a2a-4c27-8c1d-88abce1f3c2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6858d860-5831-4b8f-8a60-39baed71e350"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625f226-d08d-4266-ba96-3b11ed3c947a"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fba6f973-2131-44ee-98ce-9cc323a6f79e}" ma:internalName="TaxCatchAll" ma:showField="CatchAllData" ma:web="d625f226-d08d-4266-ba96-3b11ed3c947a">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67DCEB4-63D9-4830-8033-33AEE5231BDC}">
  <ds:schemaRefs>
    <ds:schemaRef ds:uri="http://purl.org/dc/elements/1.1/"/>
    <ds:schemaRef ds:uri="http://schemas.openxmlformats.org/package/2006/metadata/core-properties"/>
    <ds:schemaRef ds:uri="http://www.w3.org/XML/1998/namespace"/>
    <ds:schemaRef ds:uri="da9962b9-5a2a-4c27-8c1d-88abce1f3c29"/>
    <ds:schemaRef ds:uri="http://schemas.microsoft.com/office/2006/documentManagement/types"/>
    <ds:schemaRef ds:uri="http://purl.org/dc/terms/"/>
    <ds:schemaRef ds:uri="http://purl.org/dc/dcmitype/"/>
    <ds:schemaRef ds:uri="http://schemas.microsoft.com/office/2006/metadata/properties"/>
    <ds:schemaRef ds:uri="http://schemas.microsoft.com/office/infopath/2007/PartnerControls"/>
    <ds:schemaRef ds:uri="d625f226-d08d-4266-ba96-3b11ed3c947a"/>
  </ds:schemaRefs>
</ds:datastoreItem>
</file>

<file path=customXml/itemProps2.xml><?xml version="1.0" encoding="utf-8"?>
<ds:datastoreItem xmlns:ds="http://schemas.openxmlformats.org/officeDocument/2006/customXml" ds:itemID="{D4E50C59-EE2B-41B4-BC9A-9CA97939A042}">
  <ds:schemaRefs>
    <ds:schemaRef ds:uri="http://schemas.microsoft.com/sharepoint/v3/contenttype/forms"/>
  </ds:schemaRefs>
</ds:datastoreItem>
</file>

<file path=customXml/itemProps3.xml><?xml version="1.0" encoding="utf-8"?>
<ds:datastoreItem xmlns:ds="http://schemas.openxmlformats.org/officeDocument/2006/customXml" ds:itemID="{F9129722-676D-4195-9166-86AED2F4EA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a9962b9-5a2a-4c27-8c1d-88abce1f3c29"/>
    <ds:schemaRef ds:uri="d625f226-d08d-4266-ba96-3b11ed3c947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471</TotalTime>
  <Words>937</Words>
  <Application>Microsoft Office PowerPoint</Application>
  <PresentationFormat>On-screen Show (4:3)</PresentationFormat>
  <Paragraphs>131</Paragraphs>
  <Slides>31</Slides>
  <Notes>0</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Office Theme</vt:lpstr>
      <vt:lpstr>Year 6 Curriculum Evening </vt:lpstr>
      <vt:lpstr>Meet the team! </vt:lpstr>
      <vt:lpstr>Structure of the day… </vt:lpstr>
      <vt:lpstr>What does my child need to bring to school? </vt:lpstr>
      <vt:lpstr>Homework expectations</vt:lpstr>
      <vt:lpstr>PowerPoint Presentation</vt:lpstr>
      <vt:lpstr>English </vt:lpstr>
      <vt:lpstr>Reading </vt:lpstr>
      <vt:lpstr>Reading </vt:lpstr>
      <vt:lpstr>Maths </vt:lpstr>
      <vt:lpstr>Problem solving &amp; reasoning… </vt:lpstr>
      <vt:lpstr>Personal, Social, Health and Economic (PSHE) education</vt:lpstr>
      <vt:lpstr>P.E </vt:lpstr>
      <vt:lpstr>PowerPoint Presentation</vt:lpstr>
      <vt:lpstr>Year group page</vt:lpstr>
      <vt:lpstr>How can I support my child at home? </vt:lpstr>
      <vt:lpstr>PowerPoint Presentation</vt:lpstr>
      <vt:lpstr>Leadership Roles</vt:lpstr>
      <vt:lpstr>Key Stage 2 Assessments</vt:lpstr>
      <vt:lpstr>End of Key Stage 2 Assessments </vt:lpstr>
      <vt:lpstr>Monday 12th May</vt:lpstr>
      <vt:lpstr>Tuesday 13th May</vt:lpstr>
      <vt:lpstr>Wednesday 14th May</vt:lpstr>
      <vt:lpstr>Thursday 15th May</vt:lpstr>
      <vt:lpstr>During May and June</vt:lpstr>
      <vt:lpstr>Results</vt:lpstr>
      <vt:lpstr>Age-Related Expectations</vt:lpstr>
      <vt:lpstr>Residential Trip</vt:lpstr>
      <vt:lpstr>Production Enterprise Project etc. etc.!</vt:lpstr>
      <vt:lpstr>Contact details </vt:lpstr>
      <vt:lpstr>Any questions?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Year 4 Curriculum Evening</dc:title>
  <dc:creator>Hollie Bowkett</dc:creator>
  <cp:lastModifiedBy>Catherine Rust</cp:lastModifiedBy>
  <cp:revision>138</cp:revision>
  <dcterms:created xsi:type="dcterms:W3CDTF">2019-05-15T06:32:10Z</dcterms:created>
  <dcterms:modified xsi:type="dcterms:W3CDTF">2024-09-10T14:16:33Z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0x010100DC3513BEC98A5846B7DCBB064EF0BB32</vt:lpwstr>
  </property>
  <property fmtid="{D5CDD505-2E9C-101B-9397-08002B2CF9AE}" pid="3" name="MediaServiceImageTags">
    <vt:lpwstr/>
  </property>
</Properties>
</file>